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7" r:id="rId2"/>
    <p:sldId id="271" r:id="rId3"/>
    <p:sldId id="265" r:id="rId4"/>
    <p:sldId id="261" r:id="rId5"/>
    <p:sldId id="266" r:id="rId6"/>
    <p:sldId id="274" r:id="rId7"/>
    <p:sldId id="267" r:id="rId8"/>
    <p:sldId id="276" r:id="rId9"/>
    <p:sldId id="277" r:id="rId10"/>
    <p:sldId id="278" r:id="rId11"/>
    <p:sldId id="283" r:id="rId12"/>
    <p:sldId id="279" r:id="rId13"/>
    <p:sldId id="282" r:id="rId14"/>
    <p:sldId id="281" r:id="rId15"/>
    <p:sldId id="280" r:id="rId16"/>
    <p:sldId id="25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28" autoAdjust="0"/>
  </p:normalViewPr>
  <p:slideViewPr>
    <p:cSldViewPr snapToGrid="0" snapToObjects="1">
      <p:cViewPr>
        <p:scale>
          <a:sx n="76" d="100"/>
          <a:sy n="76" d="100"/>
        </p:scale>
        <p:origin x="-648"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CF0BE5-E328-4974-AEBF-126A7A5206A6}" type="datetimeFigureOut">
              <a:rPr lang="en-IE" smtClean="0"/>
              <a:t>15/02/2017</a:t>
            </a:fld>
            <a:endParaRPr lang="en-I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D91B13-671F-4617-B9E8-BDCA074BA689}" type="slidenum">
              <a:rPr lang="en-IE" smtClean="0"/>
              <a:t>‹#›</a:t>
            </a:fld>
            <a:endParaRPr lang="en-IE"/>
          </a:p>
        </p:txBody>
      </p:sp>
    </p:spTree>
    <p:extLst>
      <p:ext uri="{BB962C8B-B14F-4D97-AF65-F5344CB8AC3E}">
        <p14:creationId xmlns:p14="http://schemas.microsoft.com/office/powerpoint/2010/main" val="3614168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1</a:t>
            </a:fld>
            <a:endParaRPr lang="en-IE"/>
          </a:p>
        </p:txBody>
      </p:sp>
    </p:spTree>
    <p:extLst>
      <p:ext uri="{BB962C8B-B14F-4D97-AF65-F5344CB8AC3E}">
        <p14:creationId xmlns:p14="http://schemas.microsoft.com/office/powerpoint/2010/main" val="3422366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10</a:t>
            </a:fld>
            <a:endParaRPr lang="en-IE"/>
          </a:p>
        </p:txBody>
      </p:sp>
    </p:spTree>
    <p:extLst>
      <p:ext uri="{BB962C8B-B14F-4D97-AF65-F5344CB8AC3E}">
        <p14:creationId xmlns:p14="http://schemas.microsoft.com/office/powerpoint/2010/main" val="638954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11</a:t>
            </a:fld>
            <a:endParaRPr lang="en-IE"/>
          </a:p>
        </p:txBody>
      </p:sp>
    </p:spTree>
    <p:extLst>
      <p:ext uri="{BB962C8B-B14F-4D97-AF65-F5344CB8AC3E}">
        <p14:creationId xmlns:p14="http://schemas.microsoft.com/office/powerpoint/2010/main" val="638954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12</a:t>
            </a:fld>
            <a:endParaRPr lang="en-IE"/>
          </a:p>
        </p:txBody>
      </p:sp>
    </p:spTree>
    <p:extLst>
      <p:ext uri="{BB962C8B-B14F-4D97-AF65-F5344CB8AC3E}">
        <p14:creationId xmlns:p14="http://schemas.microsoft.com/office/powerpoint/2010/main" val="638954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13</a:t>
            </a:fld>
            <a:endParaRPr lang="en-IE"/>
          </a:p>
        </p:txBody>
      </p:sp>
    </p:spTree>
    <p:extLst>
      <p:ext uri="{BB962C8B-B14F-4D97-AF65-F5344CB8AC3E}">
        <p14:creationId xmlns:p14="http://schemas.microsoft.com/office/powerpoint/2010/main" val="638954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14</a:t>
            </a:fld>
            <a:endParaRPr lang="en-IE"/>
          </a:p>
        </p:txBody>
      </p:sp>
    </p:spTree>
    <p:extLst>
      <p:ext uri="{BB962C8B-B14F-4D97-AF65-F5344CB8AC3E}">
        <p14:creationId xmlns:p14="http://schemas.microsoft.com/office/powerpoint/2010/main" val="6389548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16</a:t>
            </a:fld>
            <a:endParaRPr lang="en-IE"/>
          </a:p>
        </p:txBody>
      </p:sp>
    </p:spTree>
    <p:extLst>
      <p:ext uri="{BB962C8B-B14F-4D97-AF65-F5344CB8AC3E}">
        <p14:creationId xmlns:p14="http://schemas.microsoft.com/office/powerpoint/2010/main" val="1959482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2</a:t>
            </a:fld>
            <a:endParaRPr lang="en-IE"/>
          </a:p>
        </p:txBody>
      </p:sp>
    </p:spTree>
    <p:extLst>
      <p:ext uri="{BB962C8B-B14F-4D97-AF65-F5344CB8AC3E}">
        <p14:creationId xmlns:p14="http://schemas.microsoft.com/office/powerpoint/2010/main" val="638954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3</a:t>
            </a:fld>
            <a:endParaRPr lang="en-IE"/>
          </a:p>
        </p:txBody>
      </p:sp>
    </p:spTree>
    <p:extLst>
      <p:ext uri="{BB962C8B-B14F-4D97-AF65-F5344CB8AC3E}">
        <p14:creationId xmlns:p14="http://schemas.microsoft.com/office/powerpoint/2010/main" val="63895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4</a:t>
            </a:fld>
            <a:endParaRPr lang="en-IE"/>
          </a:p>
        </p:txBody>
      </p:sp>
    </p:spTree>
    <p:extLst>
      <p:ext uri="{BB962C8B-B14F-4D97-AF65-F5344CB8AC3E}">
        <p14:creationId xmlns:p14="http://schemas.microsoft.com/office/powerpoint/2010/main" val="638954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5</a:t>
            </a:fld>
            <a:endParaRPr lang="en-IE"/>
          </a:p>
        </p:txBody>
      </p:sp>
    </p:spTree>
    <p:extLst>
      <p:ext uri="{BB962C8B-B14F-4D97-AF65-F5344CB8AC3E}">
        <p14:creationId xmlns:p14="http://schemas.microsoft.com/office/powerpoint/2010/main" val="638954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6</a:t>
            </a:fld>
            <a:endParaRPr lang="en-IE"/>
          </a:p>
        </p:txBody>
      </p:sp>
    </p:spTree>
    <p:extLst>
      <p:ext uri="{BB962C8B-B14F-4D97-AF65-F5344CB8AC3E}">
        <p14:creationId xmlns:p14="http://schemas.microsoft.com/office/powerpoint/2010/main" val="638954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7</a:t>
            </a:fld>
            <a:endParaRPr lang="en-IE"/>
          </a:p>
        </p:txBody>
      </p:sp>
    </p:spTree>
    <p:extLst>
      <p:ext uri="{BB962C8B-B14F-4D97-AF65-F5344CB8AC3E}">
        <p14:creationId xmlns:p14="http://schemas.microsoft.com/office/powerpoint/2010/main" val="638954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8</a:t>
            </a:fld>
            <a:endParaRPr lang="en-IE"/>
          </a:p>
        </p:txBody>
      </p:sp>
    </p:spTree>
    <p:extLst>
      <p:ext uri="{BB962C8B-B14F-4D97-AF65-F5344CB8AC3E}">
        <p14:creationId xmlns:p14="http://schemas.microsoft.com/office/powerpoint/2010/main" val="638954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8D91B13-671F-4617-B9E8-BDCA074BA689}" type="slidenum">
              <a:rPr lang="en-IE" smtClean="0"/>
              <a:t>9</a:t>
            </a:fld>
            <a:endParaRPr lang="en-IE"/>
          </a:p>
        </p:txBody>
      </p:sp>
    </p:spTree>
    <p:extLst>
      <p:ext uri="{BB962C8B-B14F-4D97-AF65-F5344CB8AC3E}">
        <p14:creationId xmlns:p14="http://schemas.microsoft.com/office/powerpoint/2010/main" val="6389548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RAIN">
    <p:spTree>
      <p:nvGrpSpPr>
        <p:cNvPr id="1" name=""/>
        <p:cNvGrpSpPr/>
        <p:nvPr/>
      </p:nvGrpSpPr>
      <p:grpSpPr>
        <a:xfrm>
          <a:off x="0" y="0"/>
          <a:ext cx="0" cy="0"/>
          <a:chOff x="0" y="0"/>
          <a:chExt cx="0" cy="0"/>
        </a:xfrm>
      </p:grpSpPr>
      <p:pic>
        <p:nvPicPr>
          <p:cNvPr id="5" name="Picture 4" descr="Screen Shot 2014-05-06 at 16.23.0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9900" y="88900"/>
            <a:ext cx="990600" cy="798871"/>
          </a:xfrm>
          <a:prstGeom prst="rect">
            <a:avLst/>
          </a:prstGeom>
        </p:spPr>
      </p:pic>
      <p:sp>
        <p:nvSpPr>
          <p:cNvPr id="8" name="Rectangle 7"/>
          <p:cNvSpPr/>
          <p:nvPr userDrawn="1"/>
        </p:nvSpPr>
        <p:spPr>
          <a:xfrm>
            <a:off x="0" y="6267450"/>
            <a:ext cx="9144000" cy="5905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userDrawn="1"/>
        </p:nvSpPr>
        <p:spPr>
          <a:xfrm>
            <a:off x="0" y="6334780"/>
            <a:ext cx="9144000" cy="523220"/>
          </a:xfrm>
          <a:prstGeom prst="rect">
            <a:avLst/>
          </a:prstGeom>
        </p:spPr>
        <p:txBody>
          <a:bodyPr wrap="square">
            <a:spAutoFit/>
          </a:bodyPr>
          <a:lstStyle/>
          <a:p>
            <a:r>
              <a:rPr lang="en-US" sz="1400" dirty="0" smtClean="0">
                <a:solidFill>
                  <a:schemeClr val="bg1"/>
                </a:solidFill>
              </a:rPr>
              <a:t>This project has received funding from the European Union’s Seventh Framework </a:t>
            </a:r>
            <a:r>
              <a:rPr lang="en-US" sz="1400" dirty="0" err="1" smtClean="0">
                <a:solidFill>
                  <a:schemeClr val="bg1"/>
                </a:solidFill>
              </a:rPr>
              <a:t>Programme</a:t>
            </a:r>
            <a:r>
              <a:rPr lang="en-US" sz="1400" dirty="0" smtClean="0">
                <a:solidFill>
                  <a:schemeClr val="bg1"/>
                </a:solidFill>
              </a:rPr>
              <a:t> for </a:t>
            </a:r>
          </a:p>
          <a:p>
            <a:r>
              <a:rPr lang="en-US" sz="1400" dirty="0" smtClean="0">
                <a:solidFill>
                  <a:schemeClr val="bg1"/>
                </a:solidFill>
              </a:rPr>
              <a:t>research, technological development and demonstration under grant agreement no 608166</a:t>
            </a:r>
            <a:endParaRPr lang="en-US" sz="1400" dirty="0">
              <a:solidFill>
                <a:schemeClr val="bg1"/>
              </a:solidFill>
            </a:endParaRPr>
          </a:p>
        </p:txBody>
      </p:sp>
      <p:pic>
        <p:nvPicPr>
          <p:cNvPr id="3" name="Picture 2" descr="Screen Shot 2014-05-08 at 09.11.13.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08900" y="5927124"/>
            <a:ext cx="1435100" cy="930876"/>
          </a:xfrm>
          <a:prstGeom prst="rect">
            <a:avLst/>
          </a:prstGeom>
        </p:spPr>
      </p:pic>
      <p:sp>
        <p:nvSpPr>
          <p:cNvPr id="4" name="TextBox 3"/>
          <p:cNvSpPr txBox="1"/>
          <p:nvPr userDrawn="1"/>
        </p:nvSpPr>
        <p:spPr>
          <a:xfrm>
            <a:off x="0" y="5744230"/>
            <a:ext cx="7708900" cy="523220"/>
          </a:xfrm>
          <a:prstGeom prst="rect">
            <a:avLst/>
          </a:prstGeom>
          <a:noFill/>
        </p:spPr>
        <p:txBody>
          <a:bodyPr wrap="square" rtlCol="0">
            <a:spAutoFit/>
          </a:bodyPr>
          <a:lstStyle/>
          <a:p>
            <a:r>
              <a:rPr lang="en-US" sz="1400" b="1" i="1" kern="1200" dirty="0" smtClean="0">
                <a:solidFill>
                  <a:schemeClr val="tx1"/>
                </a:solidFill>
                <a:latin typeface="+mn-lt"/>
                <a:ea typeface="+mn-ea"/>
                <a:cs typeface="+mn-cs"/>
              </a:rPr>
              <a:t>The</a:t>
            </a:r>
            <a:r>
              <a:rPr lang="en-US" sz="1400" b="1" i="1" kern="1200" baseline="0" dirty="0" smtClean="0">
                <a:solidFill>
                  <a:schemeClr val="tx1"/>
                </a:solidFill>
                <a:latin typeface="+mn-lt"/>
                <a:ea typeface="+mn-ea"/>
                <a:cs typeface="+mn-cs"/>
              </a:rPr>
              <a:t> contents of this presentation are </a:t>
            </a:r>
            <a:r>
              <a:rPr lang="en-US" sz="1400" b="1" i="1" kern="1200" dirty="0" smtClean="0">
                <a:solidFill>
                  <a:schemeClr val="tx1"/>
                </a:solidFill>
                <a:latin typeface="+mn-lt"/>
                <a:ea typeface="+mn-ea"/>
                <a:cs typeface="+mn-cs"/>
              </a:rPr>
              <a:t>the author’s views and that the European Union is not liable for any use that may be made of the information contained therein</a:t>
            </a:r>
            <a:r>
              <a:rPr lang="en-US" sz="1400" b="0" i="1" kern="1200" dirty="0" smtClean="0">
                <a:solidFill>
                  <a:schemeClr val="tx1"/>
                </a:solidFill>
                <a:latin typeface="+mn-lt"/>
                <a:ea typeface="+mn-ea"/>
                <a:cs typeface="+mn-cs"/>
              </a:rPr>
              <a:t>.</a:t>
            </a:r>
            <a:endParaRPr lang="en-US" sz="1400" dirty="0"/>
          </a:p>
        </p:txBody>
      </p:sp>
    </p:spTree>
    <p:extLst>
      <p:ext uri="{BB962C8B-B14F-4D97-AF65-F5344CB8AC3E}">
        <p14:creationId xmlns:p14="http://schemas.microsoft.com/office/powerpoint/2010/main" val="335626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lang="en-US"/>
          </a:p>
        </p:txBody>
      </p:sp>
      <p:sp>
        <p:nvSpPr>
          <p:cNvPr id="4" name="Date Placeholder 3"/>
          <p:cNvSpPr>
            <a:spLocks noGrp="1"/>
          </p:cNvSpPr>
          <p:nvPr>
            <p:ph type="dt" sz="half" idx="10"/>
          </p:nvPr>
        </p:nvSpPr>
        <p:spPr/>
        <p:txBody>
          <a:bodyPr/>
          <a:lstStyle/>
          <a:p>
            <a:fld id="{1989FA8D-F8F4-4435-8879-42CA4BEE2F32}" type="datetime1">
              <a:rPr lang="en-US" smtClean="0"/>
              <a:t>2/15/2017</a:t>
            </a:fld>
            <a:endParaRPr lang="en-US"/>
          </a:p>
        </p:txBody>
      </p:sp>
      <p:sp>
        <p:nvSpPr>
          <p:cNvPr id="5" name="Footer Placeholder 4"/>
          <p:cNvSpPr>
            <a:spLocks noGrp="1"/>
          </p:cNvSpPr>
          <p:nvPr>
            <p:ph type="ftr" sz="quarter" idx="11"/>
          </p:nvPr>
        </p:nvSpPr>
        <p:spPr/>
        <p:txBody>
          <a:bodyPr/>
          <a:lstStyle/>
          <a:p>
            <a:r>
              <a:rPr lang="en-IE" smtClean="0"/>
              <a:t>This project has received funding form the </a:t>
            </a:r>
            <a:endParaRPr lang="en-US"/>
          </a:p>
        </p:txBody>
      </p:sp>
      <p:sp>
        <p:nvSpPr>
          <p:cNvPr id="6" name="Slide Number Placeholder 5"/>
          <p:cNvSpPr>
            <a:spLocks noGrp="1"/>
          </p:cNvSpPr>
          <p:nvPr>
            <p:ph type="sldNum" sz="quarter" idx="12"/>
          </p:nvPr>
        </p:nvSpPr>
        <p:spPr/>
        <p:txBody>
          <a:bodyPr/>
          <a:lstStyle/>
          <a:p>
            <a:fld id="{471C93BC-3007-7141-A3EF-864484E2EB2D}" type="slidenum">
              <a:rPr lang="en-US" smtClean="0"/>
              <a:t>‹#›</a:t>
            </a:fld>
            <a:endParaRPr lang="en-US"/>
          </a:p>
        </p:txBody>
      </p:sp>
    </p:spTree>
    <p:extLst>
      <p:ext uri="{BB962C8B-B14F-4D97-AF65-F5344CB8AC3E}">
        <p14:creationId xmlns:p14="http://schemas.microsoft.com/office/powerpoint/2010/main" val="308036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1B7B6C86-0048-4472-AC93-6386242C7555}" type="datetimeFigureOut">
              <a:rPr lang="nl-NL" smtClean="0"/>
              <a:t>15-2-2017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D72F253-B4D3-4153-A9E3-2AB1606F477F}" type="slidenum">
              <a:rPr lang="nl-NL" smtClean="0"/>
              <a:t>‹#›</a:t>
            </a:fld>
            <a:endParaRPr lang="nl-NL"/>
          </a:p>
        </p:txBody>
      </p:sp>
    </p:spTree>
    <p:extLst>
      <p:ext uri="{BB962C8B-B14F-4D97-AF65-F5344CB8AC3E}">
        <p14:creationId xmlns:p14="http://schemas.microsoft.com/office/powerpoint/2010/main" val="36075228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ga-IE"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872E0-9C94-418F-85D2-1D1631BD1089}" type="datetime1">
              <a:rPr lang="en-US" smtClean="0"/>
              <a:t>2/15/2017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E" smtClean="0"/>
              <a:t>This project has received funding form the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5B214-781C-2747-BCC1-2001E4A7C7B9}" type="slidenum">
              <a:rPr lang="en-US" smtClean="0"/>
              <a:t>‹#›</a:t>
            </a:fld>
            <a:endParaRPr lang="en-US"/>
          </a:p>
        </p:txBody>
      </p:sp>
    </p:spTree>
    <p:extLst>
      <p:ext uri="{BB962C8B-B14F-4D97-AF65-F5344CB8AC3E}">
        <p14:creationId xmlns:p14="http://schemas.microsoft.com/office/powerpoint/2010/main" val="119508968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rain-project.eu/"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rain-project.eu/"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6" name="Footer Placeholder 5"/>
          <p:cNvSpPr>
            <a:spLocks noGrp="1"/>
          </p:cNvSpPr>
          <p:nvPr>
            <p:ph type="ftr" sz="quarter" idx="11"/>
          </p:nvPr>
        </p:nvSpPr>
        <p:spPr>
          <a:xfrm>
            <a:off x="497941" y="5768436"/>
            <a:ext cx="6753885" cy="791455"/>
          </a:xfrm>
        </p:spPr>
        <p:txBody>
          <a:bodyPr/>
          <a:lstStyle/>
          <a:p>
            <a:pPr algn="just"/>
            <a:r>
              <a:rPr lang="en-IE" dirty="0"/>
              <a:t>This project has received funding from the European Union’s Seventh Framework Programme for research, technological development and demonstration under grant agreement no 608166. The contents of this presentation are the author's views. The European Union is not liable for any use that may be made of the information contained therein.</a:t>
            </a:r>
            <a:endParaRPr lang="en-US" dirty="0"/>
          </a:p>
        </p:txBody>
      </p:sp>
      <p:sp>
        <p:nvSpPr>
          <p:cNvPr id="7" name="Title 1"/>
          <p:cNvSpPr>
            <a:spLocks noGrp="1"/>
          </p:cNvSpPr>
          <p:nvPr>
            <p:ph type="ctrTitle"/>
          </p:nvPr>
        </p:nvSpPr>
        <p:spPr>
          <a:xfrm>
            <a:off x="1475992" y="1526747"/>
            <a:ext cx="5981744" cy="893432"/>
          </a:xfrm>
        </p:spPr>
        <p:txBody>
          <a:bodyPr>
            <a:normAutofit fontScale="90000"/>
          </a:bodyPr>
          <a:lstStyle/>
          <a:p>
            <a:r>
              <a:rPr lang="en-IE" dirty="0" smtClean="0">
                <a:solidFill>
                  <a:schemeClr val="tx2"/>
                </a:solidFill>
              </a:rPr>
              <a:t>A Risk-Based Decision Making Framework</a:t>
            </a:r>
            <a:endParaRPr lang="en-IE" dirty="0">
              <a:solidFill>
                <a:schemeClr val="tx2"/>
              </a:solidFill>
            </a:endParaRPr>
          </a:p>
        </p:txBody>
      </p:sp>
      <p:sp>
        <p:nvSpPr>
          <p:cNvPr id="8" name="Subtitle 2"/>
          <p:cNvSpPr>
            <a:spLocks noGrp="1"/>
          </p:cNvSpPr>
          <p:nvPr>
            <p:ph type="subTitle" idx="1"/>
          </p:nvPr>
        </p:nvSpPr>
        <p:spPr>
          <a:xfrm>
            <a:off x="1403287" y="2971977"/>
            <a:ext cx="2553077" cy="2597124"/>
          </a:xfrm>
        </p:spPr>
        <p:txBody>
          <a:bodyPr/>
          <a:lstStyle/>
          <a:p>
            <a:pPr algn="l"/>
            <a:r>
              <a:rPr lang="en-IE" sz="2000" dirty="0" smtClean="0">
                <a:solidFill>
                  <a:schemeClr val="tx1"/>
                </a:solidFill>
              </a:rPr>
              <a:t>RAIN Workshop</a:t>
            </a:r>
            <a:endParaRPr lang="en-IE" sz="2000" dirty="0" smtClean="0">
              <a:solidFill>
                <a:schemeClr val="tx1"/>
              </a:solidFill>
            </a:endParaRPr>
          </a:p>
          <a:p>
            <a:pPr algn="l"/>
            <a:r>
              <a:rPr lang="en-IE" sz="2000" dirty="0" smtClean="0">
                <a:solidFill>
                  <a:schemeClr val="tx1"/>
                </a:solidFill>
              </a:rPr>
              <a:t>Helsinki</a:t>
            </a:r>
            <a:endParaRPr lang="en-IE" sz="2000" dirty="0" smtClean="0">
              <a:solidFill>
                <a:schemeClr val="tx1"/>
              </a:solidFill>
            </a:endParaRPr>
          </a:p>
          <a:p>
            <a:pPr algn="l"/>
            <a:r>
              <a:rPr lang="en-IE" sz="2000" dirty="0" smtClean="0">
                <a:solidFill>
                  <a:schemeClr val="tx1"/>
                </a:solidFill>
              </a:rPr>
              <a:t>15-02-2017</a:t>
            </a:r>
            <a:endParaRPr lang="en-IE" dirty="0">
              <a:solidFill>
                <a:schemeClr val="tx1"/>
              </a:solidFill>
            </a:endParaRPr>
          </a:p>
        </p:txBody>
      </p:sp>
      <p:sp>
        <p:nvSpPr>
          <p:cNvPr id="9" name="Subtitle 2"/>
          <p:cNvSpPr txBox="1">
            <a:spLocks/>
          </p:cNvSpPr>
          <p:nvPr/>
        </p:nvSpPr>
        <p:spPr>
          <a:xfrm>
            <a:off x="5113700" y="2970757"/>
            <a:ext cx="3667045" cy="259712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IE" sz="2000" dirty="0" smtClean="0">
                <a:solidFill>
                  <a:schemeClr val="tx1"/>
                </a:solidFill>
              </a:rPr>
              <a:t>Noel van </a:t>
            </a:r>
            <a:r>
              <a:rPr lang="en-IE" sz="2000" dirty="0" err="1" smtClean="0">
                <a:solidFill>
                  <a:schemeClr val="tx1"/>
                </a:solidFill>
              </a:rPr>
              <a:t>Erp</a:t>
            </a:r>
            <a:r>
              <a:rPr lang="en-IE" sz="2000" dirty="0" smtClean="0">
                <a:solidFill>
                  <a:schemeClr val="tx1"/>
                </a:solidFill>
              </a:rPr>
              <a:t> &amp; Pieter van </a:t>
            </a:r>
            <a:r>
              <a:rPr lang="en-IE" sz="2000" dirty="0" err="1" smtClean="0">
                <a:solidFill>
                  <a:schemeClr val="tx1"/>
                </a:solidFill>
              </a:rPr>
              <a:t>Gelder</a:t>
            </a:r>
            <a:endParaRPr lang="en-IE" sz="2000" dirty="0" smtClean="0">
              <a:solidFill>
                <a:schemeClr val="tx1"/>
              </a:solidFill>
            </a:endParaRPr>
          </a:p>
          <a:p>
            <a:pPr algn="l"/>
            <a:r>
              <a:rPr lang="en-IE" sz="2000" dirty="0" smtClean="0">
                <a:solidFill>
                  <a:schemeClr val="tx1"/>
                </a:solidFill>
              </a:rPr>
              <a:t>TU Delft </a:t>
            </a:r>
          </a:p>
          <a:p>
            <a:pPr algn="l"/>
            <a:r>
              <a:rPr lang="en-IE" sz="2000" dirty="0" smtClean="0">
                <a:solidFill>
                  <a:schemeClr val="tx1"/>
                </a:solidFill>
              </a:rPr>
              <a:t>h.r.n.vanerp@tudelft.nl</a:t>
            </a:r>
          </a:p>
          <a:p>
            <a:pPr algn="l"/>
            <a:r>
              <a:rPr lang="en-GB" sz="2000" u="sng" dirty="0">
                <a:hlinkClick r:id="rId5"/>
              </a:rPr>
              <a:t>www.rain-project.eu</a:t>
            </a:r>
            <a:endParaRPr lang="en-IE" sz="2000" dirty="0" smtClean="0">
              <a:solidFill>
                <a:schemeClr val="tx1"/>
              </a:solidFill>
            </a:endParaRPr>
          </a:p>
          <a:p>
            <a:pPr algn="l"/>
            <a:endParaRPr lang="en-IE" dirty="0">
              <a:solidFill>
                <a:schemeClr val="tx1"/>
              </a:solidFill>
            </a:endParaRPr>
          </a:p>
        </p:txBody>
      </p:sp>
    </p:spTree>
    <p:extLst>
      <p:ext uri="{BB962C8B-B14F-4D97-AF65-F5344CB8AC3E}">
        <p14:creationId xmlns:p14="http://schemas.microsoft.com/office/powerpoint/2010/main" val="1907406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1371600" y="724954"/>
            <a:ext cx="5981744" cy="893432"/>
          </a:xfrm>
        </p:spPr>
        <p:txBody>
          <a:bodyPr>
            <a:normAutofit/>
          </a:bodyPr>
          <a:lstStyle/>
          <a:p>
            <a:r>
              <a:rPr lang="en-IE" dirty="0" smtClean="0">
                <a:solidFill>
                  <a:schemeClr val="tx2"/>
                </a:solidFill>
              </a:rPr>
              <a:t>Markov Processes</a:t>
            </a:r>
            <a:endParaRPr lang="en-IE" dirty="0">
              <a:solidFill>
                <a:schemeClr val="tx2"/>
              </a:solidFill>
            </a:endParaRPr>
          </a:p>
        </p:txBody>
      </p:sp>
      <mc:AlternateContent xmlns:mc="http://schemas.openxmlformats.org/markup-compatibility/2006">
        <mc:Choice xmlns:a14="http://schemas.microsoft.com/office/drawing/2010/main" Requires="a14">
          <p:sp>
            <p:nvSpPr>
              <p:cNvPr id="8" name="Subtitle 2"/>
              <p:cNvSpPr>
                <a:spLocks noGrp="1"/>
              </p:cNvSpPr>
              <p:nvPr>
                <p:ph type="subTitle" idx="1"/>
              </p:nvPr>
            </p:nvSpPr>
            <p:spPr>
              <a:xfrm>
                <a:off x="802905" y="1743288"/>
                <a:ext cx="7401643" cy="4546946"/>
              </a:xfrm>
            </p:spPr>
            <p:txBody>
              <a:bodyPr>
                <a:normAutofit fontScale="92500"/>
              </a:bodyPr>
              <a:lstStyle/>
              <a:p>
                <a:pPr marL="457200" indent="-457200" algn="l">
                  <a:buFont typeface="Wingdings" panose="05000000000000000000" pitchFamily="2" charset="2"/>
                  <a:buChar char="Ø"/>
                </a:pPr>
                <a:r>
                  <a:rPr lang="en-IE" sz="2000" dirty="0" smtClean="0">
                    <a:solidFill>
                      <a:schemeClr val="tx1"/>
                    </a:solidFill>
                  </a:rPr>
                  <a:t>System state at time step </a:t>
                </a:r>
                <a:r>
                  <a:rPr lang="en-IE" sz="2000" i="1" dirty="0" smtClean="0">
                    <a:solidFill>
                      <a:schemeClr val="tx1"/>
                    </a:solidFill>
                  </a:rPr>
                  <a:t>t </a:t>
                </a:r>
                <a:r>
                  <a:rPr lang="en-IE" sz="2000" dirty="0" smtClean="0">
                    <a:solidFill>
                      <a:schemeClr val="tx1"/>
                    </a:solidFill>
                  </a:rPr>
                  <a:t>dependent on all previous system states.</a:t>
                </a:r>
              </a:p>
              <a:p>
                <a:pPr algn="l"/>
                <a:endParaRPr lang="en-IE" sz="2000" dirty="0">
                  <a:solidFill>
                    <a:schemeClr val="tx1"/>
                  </a:solidFill>
                </a:endParaRPr>
              </a:p>
              <a:p>
                <a:pPr marL="457200" indent="-457200" algn="l">
                  <a:buFont typeface="Wingdings" panose="05000000000000000000" pitchFamily="2" charset="2"/>
                  <a:buChar char="Ø"/>
                </a:pPr>
                <a:r>
                  <a:rPr lang="en-IE" sz="2000" dirty="0" smtClean="0">
                    <a:solidFill>
                      <a:schemeClr val="tx1"/>
                    </a:solidFill>
                  </a:rPr>
                  <a:t>Systems with </a:t>
                </a:r>
                <a:r>
                  <a:rPr lang="en-IE" sz="2000" i="1" dirty="0" smtClean="0">
                    <a:solidFill>
                      <a:schemeClr val="tx1"/>
                    </a:solidFill>
                  </a:rPr>
                  <a:t>N</a:t>
                </a:r>
                <a:r>
                  <a:rPr lang="en-IE" sz="2000" dirty="0" smtClean="0">
                    <a:solidFill>
                      <a:schemeClr val="tx1"/>
                    </a:solidFill>
                  </a:rPr>
                  <a:t> objects, having </a:t>
                </a:r>
                <a:r>
                  <a:rPr lang="en-IE" sz="2000" i="1" dirty="0" smtClean="0">
                    <a:solidFill>
                      <a:schemeClr val="tx1"/>
                    </a:solidFill>
                  </a:rPr>
                  <a:t>M</a:t>
                </a:r>
                <a:r>
                  <a:rPr lang="en-IE" sz="2000" dirty="0" smtClean="0">
                    <a:solidFill>
                      <a:schemeClr val="tx1"/>
                    </a:solidFill>
                  </a:rPr>
                  <a:t> </a:t>
                </a:r>
                <a:r>
                  <a:rPr lang="en-IE" sz="2000" dirty="0" smtClean="0">
                    <a:solidFill>
                      <a:schemeClr val="tx1"/>
                    </a:solidFill>
                  </a:rPr>
                  <a:t>object states each</a:t>
                </a:r>
                <a:r>
                  <a:rPr lang="en-IE" sz="2000" dirty="0" smtClean="0">
                    <a:solidFill>
                      <a:schemeClr val="tx1"/>
                    </a:solidFill>
                  </a:rPr>
                  <a:t>, viewed over </a:t>
                </a:r>
                <a:r>
                  <a:rPr lang="en-IE" sz="2000" i="1" dirty="0" smtClean="0">
                    <a:solidFill>
                      <a:schemeClr val="tx1"/>
                    </a:solidFill>
                  </a:rPr>
                  <a:t>T </a:t>
                </a:r>
                <a:r>
                  <a:rPr lang="en-IE" sz="2000" dirty="0" smtClean="0">
                    <a:solidFill>
                      <a:schemeClr val="tx1"/>
                    </a:solidFill>
                  </a:rPr>
                  <a:t>time steps, </a:t>
                </a:r>
                <a:r>
                  <a:rPr lang="en-IE" sz="2000" dirty="0" smtClean="0">
                    <a:solidFill>
                      <a:schemeClr val="tx1"/>
                    </a:solidFill>
                  </a:rPr>
                  <a:t>give:</a:t>
                </a:r>
                <a:endParaRPr lang="en-IE" sz="2000" dirty="0" smtClean="0">
                  <a:solidFill>
                    <a:schemeClr val="tx1"/>
                  </a:solidFill>
                </a:endParaRPr>
              </a:p>
              <a:p>
                <a:pPr marL="914400" lvl="1" indent="-457200" algn="l">
                  <a:buFont typeface="Courier New" panose="02070309020205020404" pitchFamily="49" charset="0"/>
                  <a:buChar char="o"/>
                </a:pPr>
                <a:endParaRPr lang="en-IE" sz="1800" i="1" dirty="0" smtClean="0">
                  <a:solidFill>
                    <a:schemeClr val="tx1"/>
                  </a:solidFill>
                  <a:latin typeface="Cambria Math"/>
                </a:endParaRPr>
              </a:p>
              <a:p>
                <a:pPr lvl="1" algn="l"/>
                <a:r>
                  <a:rPr lang="en-IE" sz="1800" dirty="0" smtClean="0">
                    <a:solidFill>
                      <a:schemeClr val="tx1"/>
                    </a:solidFill>
                  </a:rPr>
                  <a:t>	</a:t>
                </a:r>
                <a14:m>
                  <m:oMath xmlns:m="http://schemas.openxmlformats.org/officeDocument/2006/math">
                    <m:sSup>
                      <m:sSupPr>
                        <m:ctrlPr>
                          <a:rPr lang="en-IE" sz="1800" i="1">
                            <a:solidFill>
                              <a:schemeClr val="tx1"/>
                            </a:solidFill>
                            <a:latin typeface="Cambria Math"/>
                          </a:rPr>
                        </m:ctrlPr>
                      </m:sSupPr>
                      <m:e>
                        <m:d>
                          <m:dPr>
                            <m:ctrlPr>
                              <a:rPr lang="en-IE" sz="1800" i="1">
                                <a:solidFill>
                                  <a:schemeClr val="tx1"/>
                                </a:solidFill>
                                <a:latin typeface="Cambria Math"/>
                              </a:rPr>
                            </m:ctrlPr>
                          </m:dPr>
                          <m:e>
                            <m:sSup>
                              <m:sSupPr>
                                <m:ctrlPr>
                                  <a:rPr lang="en-IE" sz="1800" i="1" smtClean="0">
                                    <a:solidFill>
                                      <a:schemeClr val="tx1"/>
                                    </a:solidFill>
                                    <a:latin typeface="Cambria Math"/>
                                  </a:rPr>
                                </m:ctrlPr>
                              </m:sSupPr>
                              <m:e>
                                <m:r>
                                  <a:rPr lang="en-GB" sz="1800" b="0" i="1" smtClean="0">
                                    <a:solidFill>
                                      <a:schemeClr val="tx1"/>
                                    </a:solidFill>
                                    <a:latin typeface="Cambria Math"/>
                                  </a:rPr>
                                  <m:t>𝑀</m:t>
                                </m:r>
                              </m:e>
                              <m:sup>
                                <m:r>
                                  <a:rPr lang="en-GB" sz="1800" b="0" i="1" smtClean="0">
                                    <a:solidFill>
                                      <a:schemeClr val="tx1"/>
                                    </a:solidFill>
                                    <a:latin typeface="Cambria Math"/>
                                  </a:rPr>
                                  <m:t>𝑁</m:t>
                                </m:r>
                              </m:sup>
                            </m:sSup>
                          </m:e>
                        </m:d>
                      </m:e>
                      <m:sup>
                        <m:r>
                          <a:rPr lang="en-GB" sz="1800" b="0" i="1" smtClean="0">
                            <a:solidFill>
                              <a:schemeClr val="tx1"/>
                            </a:solidFill>
                            <a:latin typeface="Cambria Math"/>
                          </a:rPr>
                          <m:t>𝑘</m:t>
                        </m:r>
                      </m:sup>
                    </m:sSup>
                  </m:oMath>
                </a14:m>
                <a:r>
                  <a:rPr lang="en-IE" sz="1800" dirty="0">
                    <a:solidFill>
                      <a:schemeClr val="tx1"/>
                    </a:solidFill>
                  </a:rPr>
                  <a:t>-by- </a:t>
                </a:r>
                <a14:m>
                  <m:oMath xmlns:m="http://schemas.openxmlformats.org/officeDocument/2006/math">
                    <m:sSup>
                      <m:sSupPr>
                        <m:ctrlPr>
                          <a:rPr lang="en-IE" sz="1800" i="1">
                            <a:solidFill>
                              <a:schemeClr val="tx1"/>
                            </a:solidFill>
                            <a:latin typeface="Cambria Math"/>
                          </a:rPr>
                        </m:ctrlPr>
                      </m:sSupPr>
                      <m:e>
                        <m:r>
                          <a:rPr lang="en-GB" sz="1800" i="1">
                            <a:solidFill>
                              <a:schemeClr val="tx1"/>
                            </a:solidFill>
                            <a:latin typeface="Cambria Math"/>
                          </a:rPr>
                          <m:t>𝑀</m:t>
                        </m:r>
                      </m:e>
                      <m:sup>
                        <m:r>
                          <a:rPr lang="en-GB" sz="1800" i="1">
                            <a:solidFill>
                              <a:schemeClr val="tx1"/>
                            </a:solidFill>
                            <a:latin typeface="Cambria Math"/>
                          </a:rPr>
                          <m:t>𝑁</m:t>
                        </m:r>
                      </m:sup>
                    </m:sSup>
                    <m:r>
                      <a:rPr lang="en-GB" sz="1800" i="1">
                        <a:solidFill>
                          <a:schemeClr val="tx1"/>
                        </a:solidFill>
                        <a:latin typeface="Cambria Math"/>
                      </a:rPr>
                      <m:t> </m:t>
                    </m:r>
                  </m:oMath>
                </a14:m>
                <a:r>
                  <a:rPr lang="en-IE" sz="1800" dirty="0" smtClean="0">
                    <a:solidFill>
                      <a:schemeClr val="tx1"/>
                    </a:solidFill>
                  </a:rPr>
                  <a:t>transition </a:t>
                </a:r>
                <a:r>
                  <a:rPr lang="en-IE" sz="1800" dirty="0" smtClean="0">
                    <a:solidFill>
                      <a:schemeClr val="tx1"/>
                    </a:solidFill>
                  </a:rPr>
                  <a:t>matrices, </a:t>
                </a:r>
                <a:r>
                  <a:rPr lang="en-IE" sz="1800" dirty="0" smtClean="0">
                    <a:solidFill>
                      <a:schemeClr val="tx1"/>
                    </a:solidFill>
                  </a:rPr>
                  <a:t>for </a:t>
                </a:r>
                <a:r>
                  <a:rPr lang="en-IE" sz="1800" i="1" dirty="0">
                    <a:solidFill>
                      <a:schemeClr val="tx1"/>
                    </a:solidFill>
                  </a:rPr>
                  <a:t>k</a:t>
                </a:r>
                <a:r>
                  <a:rPr lang="en-IE" sz="1800" dirty="0">
                    <a:solidFill>
                      <a:schemeClr val="tx1"/>
                    </a:solidFill>
                  </a:rPr>
                  <a:t>th order Markov </a:t>
                </a:r>
                <a:r>
                  <a:rPr lang="en-IE" sz="1800" dirty="0" smtClean="0">
                    <a:solidFill>
                      <a:schemeClr val="tx1"/>
                    </a:solidFill>
                  </a:rPr>
                  <a:t>process</a:t>
                </a:r>
              </a:p>
              <a:p>
                <a:pPr algn="l"/>
                <a:endParaRPr lang="en-IE" sz="2200" dirty="0" smtClean="0">
                  <a:solidFill>
                    <a:schemeClr val="tx1"/>
                  </a:solidFill>
                </a:endParaRPr>
              </a:p>
              <a:p>
                <a:pPr marL="457200" indent="-457200" algn="l">
                  <a:buFont typeface="Wingdings" panose="05000000000000000000" pitchFamily="2" charset="2"/>
                  <a:buChar char="Ø"/>
                </a:pPr>
                <a:r>
                  <a:rPr lang="en-IE" sz="2200" dirty="0">
                    <a:solidFill>
                      <a:schemeClr val="tx1"/>
                    </a:solidFill>
                  </a:rPr>
                  <a:t>Combinatorial explosion for </a:t>
                </a:r>
                <a:r>
                  <a:rPr lang="en-IE" sz="2200" dirty="0" smtClean="0">
                    <a:solidFill>
                      <a:schemeClr val="tx1"/>
                    </a:solidFill>
                  </a:rPr>
                  <a:t>systems with large </a:t>
                </a:r>
                <a:r>
                  <a:rPr lang="en-IE" sz="2200" i="1" dirty="0" smtClean="0">
                    <a:solidFill>
                      <a:schemeClr val="tx1"/>
                    </a:solidFill>
                  </a:rPr>
                  <a:t>N</a:t>
                </a:r>
                <a:endParaRPr lang="en-IE" sz="2200" dirty="0">
                  <a:solidFill>
                    <a:schemeClr val="tx1"/>
                  </a:solidFill>
                </a:endParaRPr>
              </a:p>
              <a:p>
                <a:pPr marL="914400" lvl="1" indent="-457200" algn="l">
                  <a:buFont typeface="Courier New" panose="02070309020205020404" pitchFamily="49" charset="0"/>
                  <a:buChar char="o"/>
                </a:pPr>
                <a:r>
                  <a:rPr lang="en-IE" sz="1800" dirty="0" smtClean="0">
                    <a:solidFill>
                      <a:schemeClr val="tx1"/>
                    </a:solidFill>
                  </a:rPr>
                  <a:t>Even for smal</a:t>
                </a:r>
                <a:r>
                  <a:rPr lang="en-IE" sz="1800" dirty="0" smtClean="0">
                    <a:solidFill>
                      <a:schemeClr val="tx1"/>
                    </a:solidFill>
                  </a:rPr>
                  <a:t>l </a:t>
                </a:r>
                <a:r>
                  <a:rPr lang="en-IE" sz="1800" i="1" dirty="0" smtClean="0">
                    <a:solidFill>
                      <a:schemeClr val="tx1"/>
                    </a:solidFill>
                  </a:rPr>
                  <a:t>M </a:t>
                </a:r>
                <a:r>
                  <a:rPr lang="en-IE" sz="1800" dirty="0" smtClean="0">
                    <a:solidFill>
                      <a:schemeClr val="tx1"/>
                    </a:solidFill>
                  </a:rPr>
                  <a:t>and </a:t>
                </a:r>
                <a:r>
                  <a:rPr lang="en-IE" sz="1800" i="1" dirty="0" smtClean="0">
                    <a:solidFill>
                      <a:schemeClr val="tx1"/>
                    </a:solidFill>
                  </a:rPr>
                  <a:t>k</a:t>
                </a:r>
                <a:endParaRPr lang="en-IE" sz="1800" dirty="0">
                  <a:solidFill>
                    <a:schemeClr val="tx1"/>
                  </a:solidFill>
                </a:endParaRPr>
              </a:p>
              <a:p>
                <a:pPr marL="457200" indent="-457200" algn="l">
                  <a:buFont typeface="Wingdings" panose="05000000000000000000" pitchFamily="2" charset="2"/>
                  <a:buChar char="Ø"/>
                </a:pPr>
                <a:endParaRPr lang="en-IE" sz="2200" dirty="0">
                  <a:solidFill>
                    <a:schemeClr val="tx1"/>
                  </a:solidFill>
                </a:endParaRPr>
              </a:p>
              <a:p>
                <a:pPr marL="457200" indent="-457200" algn="l">
                  <a:buFont typeface="Wingdings" panose="05000000000000000000" pitchFamily="2" charset="2"/>
                  <a:buChar char="Ø"/>
                </a:pPr>
                <a:r>
                  <a:rPr lang="en-IE" sz="2200" dirty="0" smtClean="0">
                    <a:solidFill>
                      <a:schemeClr val="tx1"/>
                    </a:solidFill>
                  </a:rPr>
                  <a:t>Possible solution: Probability Sort Algorithm</a:t>
                </a:r>
              </a:p>
              <a:p>
                <a:pPr marL="914400" lvl="1" indent="-457200" algn="l">
                  <a:buFont typeface="Courier New" panose="02070309020205020404" pitchFamily="49" charset="0"/>
                  <a:buChar char="o"/>
                </a:pPr>
                <a:r>
                  <a:rPr lang="en-IE" sz="1800" dirty="0" smtClean="0">
                    <a:solidFill>
                      <a:schemeClr val="tx1"/>
                    </a:solidFill>
                  </a:rPr>
                  <a:t>Infra-Risk D6.1 (Van </a:t>
                </a:r>
                <a:r>
                  <a:rPr lang="en-IE" sz="1800" dirty="0" err="1" smtClean="0">
                    <a:solidFill>
                      <a:schemeClr val="tx1"/>
                    </a:solidFill>
                  </a:rPr>
                  <a:t>Erp</a:t>
                </a:r>
                <a:r>
                  <a:rPr lang="en-IE" sz="1800" dirty="0" smtClean="0">
                    <a:solidFill>
                      <a:schemeClr val="tx1"/>
                    </a:solidFill>
                  </a:rPr>
                  <a:t>, Linger &amp; Van </a:t>
                </a:r>
                <a:r>
                  <a:rPr lang="en-IE" sz="1800" dirty="0" err="1" smtClean="0">
                    <a:solidFill>
                      <a:schemeClr val="tx1"/>
                    </a:solidFill>
                  </a:rPr>
                  <a:t>Gelder</a:t>
                </a:r>
                <a:r>
                  <a:rPr lang="en-IE" sz="1800" dirty="0" smtClean="0">
                    <a:solidFill>
                      <a:schemeClr val="tx1"/>
                    </a:solidFill>
                  </a:rPr>
                  <a:t>, 2016) </a:t>
                </a:r>
              </a:p>
              <a:p>
                <a:pPr marL="914400" lvl="1" indent="-457200" algn="l">
                  <a:buFont typeface="Courier New" panose="02070309020205020404" pitchFamily="49" charset="0"/>
                  <a:buChar char="o"/>
                </a:pPr>
                <a:r>
                  <a:rPr lang="en-IE" sz="1800" dirty="0" smtClean="0">
                    <a:solidFill>
                      <a:schemeClr val="tx1"/>
                    </a:solidFill>
                  </a:rPr>
                  <a:t>RAIN D5.2 (under construction)</a:t>
                </a:r>
              </a:p>
              <a:p>
                <a:pPr marL="914400" lvl="1" indent="-457200" algn="l">
                  <a:buFont typeface="Wingdings" panose="05000000000000000000" pitchFamily="2" charset="2"/>
                  <a:buChar char="Ø"/>
                </a:pPr>
                <a:endParaRPr lang="en-IE" sz="2000" dirty="0" smtClean="0">
                  <a:solidFill>
                    <a:schemeClr val="tx1"/>
                  </a:solidFill>
                </a:endParaRPr>
              </a:p>
              <a:p>
                <a:pPr marL="914400" lvl="1" indent="-457200" algn="l">
                  <a:buFont typeface="Wingdings" panose="05000000000000000000" pitchFamily="2" charset="2"/>
                  <a:buChar char="Ø"/>
                </a:pPr>
                <a:endParaRPr lang="en-IE" sz="2000" dirty="0" smtClean="0">
                  <a:solidFill>
                    <a:schemeClr val="tx1"/>
                  </a:solidFill>
                </a:endParaRPr>
              </a:p>
            </p:txBody>
          </p:sp>
        </mc:Choice>
        <mc:Fallback>
          <p:sp>
            <p:nvSpPr>
              <p:cNvPr id="8" name="Subtitle 2"/>
              <p:cNvSpPr>
                <a:spLocks noGrp="1" noRot="1" noChangeAspect="1" noMove="1" noResize="1" noEditPoints="1" noAdjustHandles="1" noChangeArrowheads="1" noChangeShapeType="1" noTextEdit="1"/>
              </p:cNvSpPr>
              <p:nvPr>
                <p:ph type="subTitle" idx="1"/>
              </p:nvPr>
            </p:nvSpPr>
            <p:spPr>
              <a:xfrm>
                <a:off x="802905" y="1743288"/>
                <a:ext cx="7401643" cy="4546946"/>
              </a:xfrm>
              <a:blipFill rotWithShape="1">
                <a:blip r:embed="rId5"/>
                <a:stretch>
                  <a:fillRect l="-741" t="-670"/>
                </a:stretch>
              </a:blipFill>
            </p:spPr>
            <p:txBody>
              <a:bodyPr/>
              <a:lstStyle/>
              <a:p>
                <a:r>
                  <a:rPr lang="en-GB">
                    <a:noFill/>
                  </a:rPr>
                  <a:t> </a:t>
                </a:r>
              </a:p>
            </p:txBody>
          </p:sp>
        </mc:Fallback>
      </mc:AlternateContent>
    </p:spTree>
    <p:extLst>
      <p:ext uri="{BB962C8B-B14F-4D97-AF65-F5344CB8AC3E}">
        <p14:creationId xmlns:p14="http://schemas.microsoft.com/office/powerpoint/2010/main" val="265159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1371600" y="724954"/>
            <a:ext cx="5981744" cy="893432"/>
          </a:xfrm>
        </p:spPr>
        <p:txBody>
          <a:bodyPr>
            <a:normAutofit/>
          </a:bodyPr>
          <a:lstStyle/>
          <a:p>
            <a:r>
              <a:rPr lang="en-IE" dirty="0" smtClean="0">
                <a:solidFill>
                  <a:schemeClr val="tx2"/>
                </a:solidFill>
              </a:rPr>
              <a:t>Inference </a:t>
            </a:r>
            <a:r>
              <a:rPr lang="en-IE" dirty="0" smtClean="0">
                <a:solidFill>
                  <a:schemeClr val="tx2"/>
                </a:solidFill>
              </a:rPr>
              <a:t>Phase</a:t>
            </a:r>
            <a:endParaRPr lang="en-IE" dirty="0">
              <a:solidFill>
                <a:schemeClr val="tx2"/>
              </a:solidFill>
            </a:endParaRPr>
          </a:p>
        </p:txBody>
      </p:sp>
      <p:sp>
        <p:nvSpPr>
          <p:cNvPr id="8" name="Subtitle 2"/>
          <p:cNvSpPr>
            <a:spLocks noGrp="1"/>
          </p:cNvSpPr>
          <p:nvPr>
            <p:ph type="subTitle" idx="1"/>
          </p:nvPr>
        </p:nvSpPr>
        <p:spPr>
          <a:xfrm>
            <a:off x="840484" y="2038928"/>
            <a:ext cx="6400800" cy="4411975"/>
          </a:xfrm>
        </p:spPr>
        <p:txBody>
          <a:bodyPr>
            <a:normAutofit fontScale="55000" lnSpcReduction="20000"/>
          </a:bodyPr>
          <a:lstStyle/>
          <a:p>
            <a:pPr marL="457200" indent="-457200" algn="l">
              <a:buFont typeface="+mj-lt"/>
              <a:buAutoNum type="arabicPeriod"/>
            </a:pPr>
            <a:endParaRPr lang="en-IE" sz="5000" dirty="0" smtClean="0">
              <a:solidFill>
                <a:schemeClr val="tx1"/>
              </a:solidFill>
            </a:endParaRPr>
          </a:p>
          <a:p>
            <a:pPr marL="571500" indent="-571500" algn="l">
              <a:buFont typeface="Wingdings" panose="05000000000000000000" pitchFamily="2" charset="2"/>
              <a:buChar char="Ø"/>
            </a:pPr>
            <a:r>
              <a:rPr lang="en-IE" sz="4700" dirty="0" smtClean="0">
                <a:solidFill>
                  <a:schemeClr val="tx1"/>
                </a:solidFill>
              </a:rPr>
              <a:t>Goal: Construct </a:t>
            </a:r>
            <a:r>
              <a:rPr lang="en-IE" sz="4700" dirty="0" smtClean="0">
                <a:solidFill>
                  <a:schemeClr val="tx1"/>
                </a:solidFill>
              </a:rPr>
              <a:t>net-benefit probability distributions for each possible action.</a:t>
            </a:r>
          </a:p>
          <a:p>
            <a:pPr lvl="1" algn="l"/>
            <a:endParaRPr lang="en-IE" sz="4300" dirty="0">
              <a:solidFill>
                <a:schemeClr val="tx1"/>
              </a:solidFill>
            </a:endParaRPr>
          </a:p>
          <a:p>
            <a:pPr marL="1028700" lvl="1" indent="-571500" algn="l">
              <a:buFont typeface="Courier New" panose="02070309020205020404" pitchFamily="49" charset="0"/>
              <a:buChar char="o"/>
            </a:pPr>
            <a:r>
              <a:rPr lang="en-IE" sz="4300" dirty="0" smtClean="0">
                <a:solidFill>
                  <a:schemeClr val="tx1"/>
                </a:solidFill>
              </a:rPr>
              <a:t>Use probability theory.</a:t>
            </a:r>
          </a:p>
          <a:p>
            <a:pPr marL="1028700" lvl="1" indent="-571500" algn="l">
              <a:buFont typeface="Courier New" panose="02070309020205020404" pitchFamily="49" charset="0"/>
              <a:buChar char="o"/>
            </a:pPr>
            <a:endParaRPr lang="en-IE" sz="4300" dirty="0">
              <a:solidFill>
                <a:schemeClr val="tx1"/>
              </a:solidFill>
            </a:endParaRPr>
          </a:p>
          <a:p>
            <a:pPr marL="1028700" lvl="1" indent="-571500" algn="l">
              <a:buFont typeface="Courier New" panose="02070309020205020404" pitchFamily="49" charset="0"/>
              <a:buChar char="o"/>
            </a:pPr>
            <a:r>
              <a:rPr lang="en-IE" sz="4300" dirty="0">
                <a:solidFill>
                  <a:schemeClr val="tx1"/>
                </a:solidFill>
              </a:rPr>
              <a:t>Most labour intensive part of </a:t>
            </a:r>
            <a:r>
              <a:rPr lang="en-IE" sz="4300" dirty="0" smtClean="0">
                <a:solidFill>
                  <a:schemeClr val="tx1"/>
                </a:solidFill>
              </a:rPr>
              <a:t>framework.</a:t>
            </a:r>
          </a:p>
          <a:p>
            <a:pPr marL="1028700" lvl="1" indent="-571500" algn="l">
              <a:buFont typeface="Courier New" panose="02070309020205020404" pitchFamily="49" charset="0"/>
              <a:buChar char="o"/>
            </a:pPr>
            <a:endParaRPr lang="en-IE" sz="4300" dirty="0" smtClean="0">
              <a:solidFill>
                <a:schemeClr val="tx1"/>
              </a:solidFill>
            </a:endParaRPr>
          </a:p>
          <a:p>
            <a:pPr marL="1028700" lvl="1" indent="-571500" algn="l">
              <a:buFont typeface="Courier New" panose="02070309020205020404" pitchFamily="49" charset="0"/>
              <a:buChar char="o"/>
            </a:pPr>
            <a:r>
              <a:rPr lang="en-GB" sz="4300" dirty="0" smtClean="0">
                <a:solidFill>
                  <a:schemeClr val="tx1"/>
                </a:solidFill>
              </a:rPr>
              <a:t>“Based on everything you can see and all your past experience.”</a:t>
            </a:r>
          </a:p>
          <a:p>
            <a:pPr marL="1028700" lvl="1" indent="-571500" algn="l">
              <a:buFont typeface="Courier New" panose="02070309020205020404" pitchFamily="49" charset="0"/>
              <a:buChar char="o"/>
            </a:pPr>
            <a:endParaRPr lang="en-GB" sz="4300" dirty="0">
              <a:solidFill>
                <a:schemeClr val="tx1"/>
              </a:solidFill>
            </a:endParaRPr>
          </a:p>
          <a:p>
            <a:pPr marL="1028700" lvl="1" indent="-571500" algn="l">
              <a:buFont typeface="Courier New" panose="02070309020205020404" pitchFamily="49" charset="0"/>
              <a:buChar char="o"/>
            </a:pPr>
            <a:r>
              <a:rPr lang="en-GB" sz="4300" dirty="0" smtClean="0">
                <a:solidFill>
                  <a:schemeClr val="tx1"/>
                </a:solidFill>
              </a:rPr>
              <a:t>Open-ended research problem.</a:t>
            </a:r>
            <a:endParaRPr lang="en-IE" sz="3800" dirty="0">
              <a:solidFill>
                <a:schemeClr val="tx1"/>
              </a:solidFill>
            </a:endParaRPr>
          </a:p>
        </p:txBody>
      </p:sp>
    </p:spTree>
    <p:extLst>
      <p:ext uri="{BB962C8B-B14F-4D97-AF65-F5344CB8AC3E}">
        <p14:creationId xmlns:p14="http://schemas.microsoft.com/office/powerpoint/2010/main" val="203783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1371600" y="236872"/>
            <a:ext cx="5981744" cy="893432"/>
          </a:xfrm>
        </p:spPr>
        <p:txBody>
          <a:bodyPr>
            <a:normAutofit/>
          </a:bodyPr>
          <a:lstStyle/>
          <a:p>
            <a:r>
              <a:rPr lang="en-IE" dirty="0" smtClean="0">
                <a:solidFill>
                  <a:schemeClr val="tx2"/>
                </a:solidFill>
              </a:rPr>
              <a:t>What is Risk?</a:t>
            </a:r>
            <a:endParaRPr lang="en-IE" dirty="0">
              <a:solidFill>
                <a:schemeClr val="tx2"/>
              </a:solidFill>
            </a:endParaRPr>
          </a:p>
        </p:txBody>
      </p:sp>
      <p:sp>
        <p:nvSpPr>
          <p:cNvPr id="8" name="Subtitle 2"/>
          <p:cNvSpPr>
            <a:spLocks noGrp="1"/>
          </p:cNvSpPr>
          <p:nvPr>
            <p:ph type="subTitle" idx="1"/>
          </p:nvPr>
        </p:nvSpPr>
        <p:spPr>
          <a:xfrm>
            <a:off x="1169670" y="1451094"/>
            <a:ext cx="6400800" cy="5187701"/>
          </a:xfrm>
        </p:spPr>
        <p:txBody>
          <a:bodyPr>
            <a:normAutofit fontScale="25000" lnSpcReduction="20000"/>
          </a:bodyPr>
          <a:lstStyle/>
          <a:p>
            <a:pPr marL="685800" indent="-685800" algn="l">
              <a:buFont typeface="Wingdings" panose="05000000000000000000" pitchFamily="2" charset="2"/>
              <a:buChar char="Ø"/>
            </a:pPr>
            <a:r>
              <a:rPr lang="en-IE" sz="7200" dirty="0" smtClean="0">
                <a:solidFill>
                  <a:schemeClr val="tx1"/>
                </a:solidFill>
              </a:rPr>
              <a:t>Risk </a:t>
            </a:r>
            <a:r>
              <a:rPr lang="en-IE" sz="7200" dirty="0" smtClean="0">
                <a:solidFill>
                  <a:schemeClr val="tx1"/>
                </a:solidFill>
              </a:rPr>
              <a:t>is operationalized as a position measure of net-outcome probability distribution.</a:t>
            </a:r>
          </a:p>
          <a:p>
            <a:pPr marL="685800" indent="-685800" algn="l">
              <a:buFont typeface="Wingdings" panose="05000000000000000000" pitchFamily="2" charset="2"/>
              <a:buChar char="Ø"/>
            </a:pPr>
            <a:endParaRPr lang="en-IE" sz="6400" dirty="0">
              <a:solidFill>
                <a:schemeClr val="tx1"/>
              </a:solidFill>
            </a:endParaRPr>
          </a:p>
          <a:p>
            <a:pPr marL="685800" indent="-685800" algn="l">
              <a:buFont typeface="Wingdings" panose="05000000000000000000" pitchFamily="2" charset="2"/>
              <a:buChar char="Ø"/>
            </a:pPr>
            <a:r>
              <a:rPr lang="en-IE" sz="7200" dirty="0">
                <a:solidFill>
                  <a:schemeClr val="tx1"/>
                </a:solidFill>
              </a:rPr>
              <a:t>“Choose that action that has a net-benefit probability distribution that lies the most to the right on the net-benefit axis.”</a:t>
            </a:r>
          </a:p>
          <a:p>
            <a:pPr lvl="1" algn="l"/>
            <a:endParaRPr lang="en-IE" sz="6400" dirty="0">
              <a:solidFill>
                <a:schemeClr val="tx1"/>
              </a:solidFill>
            </a:endParaRPr>
          </a:p>
          <a:p>
            <a:pPr marL="685800" indent="-685800" algn="l">
              <a:buFont typeface="Wingdings" panose="05000000000000000000" pitchFamily="2" charset="2"/>
              <a:buChar char="Ø"/>
            </a:pPr>
            <a:r>
              <a:rPr lang="en-IE" sz="7200" dirty="0" smtClean="0">
                <a:solidFill>
                  <a:schemeClr val="tx1"/>
                </a:solidFill>
              </a:rPr>
              <a:t>Traditional risk </a:t>
            </a:r>
            <a:r>
              <a:rPr lang="en-IE" sz="7200" dirty="0">
                <a:solidFill>
                  <a:schemeClr val="tx1"/>
                </a:solidFill>
              </a:rPr>
              <a:t>measures on net-outcome probability </a:t>
            </a:r>
            <a:r>
              <a:rPr lang="en-IE" sz="7200" dirty="0" smtClean="0">
                <a:solidFill>
                  <a:schemeClr val="tx1"/>
                </a:solidFill>
              </a:rPr>
              <a:t>distributions </a:t>
            </a:r>
            <a:r>
              <a:rPr lang="en-IE" sz="7200" dirty="0">
                <a:solidFill>
                  <a:schemeClr val="tx1"/>
                </a:solidFill>
              </a:rPr>
              <a:t>are </a:t>
            </a:r>
            <a:endParaRPr lang="en-IE" sz="7200" dirty="0" smtClean="0">
              <a:solidFill>
                <a:schemeClr val="tx1"/>
              </a:solidFill>
            </a:endParaRPr>
          </a:p>
          <a:p>
            <a:pPr marL="1143000" lvl="1" indent="-685800" algn="l">
              <a:buFont typeface="Courier New" panose="02070309020205020404" pitchFamily="49" charset="0"/>
              <a:buChar char="o"/>
            </a:pPr>
            <a:r>
              <a:rPr lang="en-IE" sz="6400" dirty="0" smtClean="0">
                <a:solidFill>
                  <a:schemeClr val="tx1"/>
                </a:solidFill>
              </a:rPr>
              <a:t>The Mean (17th century Amsterdam stock-exchange),</a:t>
            </a:r>
          </a:p>
          <a:p>
            <a:pPr marL="1143000" lvl="1" indent="-685800" algn="l">
              <a:buFont typeface="Courier New" panose="02070309020205020404" pitchFamily="49" charset="0"/>
              <a:buChar char="o"/>
            </a:pPr>
            <a:r>
              <a:rPr lang="en-IE" sz="6400" dirty="0" smtClean="0">
                <a:solidFill>
                  <a:schemeClr val="tx1"/>
                </a:solidFill>
              </a:rPr>
              <a:t>Some </a:t>
            </a:r>
            <a:r>
              <a:rPr lang="en-IE" sz="6400" dirty="0" smtClean="0">
                <a:solidFill>
                  <a:schemeClr val="tx1"/>
                </a:solidFill>
              </a:rPr>
              <a:t>Lower-/Upper-Bound </a:t>
            </a:r>
            <a:r>
              <a:rPr lang="en-IE" sz="6400" dirty="0" smtClean="0">
                <a:solidFill>
                  <a:schemeClr val="tx1"/>
                </a:solidFill>
              </a:rPr>
              <a:t>(Value </a:t>
            </a:r>
            <a:r>
              <a:rPr lang="en-IE" sz="6400" dirty="0">
                <a:solidFill>
                  <a:schemeClr val="tx1"/>
                </a:solidFill>
              </a:rPr>
              <a:t>A</a:t>
            </a:r>
            <a:r>
              <a:rPr lang="en-IE" sz="6400" dirty="0" smtClean="0">
                <a:solidFill>
                  <a:schemeClr val="tx1"/>
                </a:solidFill>
              </a:rPr>
              <a:t>t Risk/Design criteria)</a:t>
            </a:r>
          </a:p>
          <a:p>
            <a:pPr marL="1143000" lvl="1" indent="-685800" algn="l">
              <a:buFont typeface="Courier New" panose="02070309020205020404" pitchFamily="49" charset="0"/>
              <a:buChar char="o"/>
            </a:pPr>
            <a:endParaRPr lang="en-IE" sz="6400" dirty="0" smtClean="0">
              <a:solidFill>
                <a:schemeClr val="tx1"/>
              </a:solidFill>
            </a:endParaRPr>
          </a:p>
          <a:p>
            <a:pPr marL="685800" indent="-685800" algn="l">
              <a:buFont typeface="Wingdings" panose="05000000000000000000" pitchFamily="2" charset="2"/>
              <a:buChar char="Ø"/>
            </a:pPr>
            <a:r>
              <a:rPr lang="en-IE" sz="7200" dirty="0" smtClean="0">
                <a:solidFill>
                  <a:schemeClr val="tx1"/>
                </a:solidFill>
              </a:rPr>
              <a:t>For the RAIN project there is proposed an alternative risk </a:t>
            </a:r>
            <a:r>
              <a:rPr lang="en-IE" sz="7200" dirty="0" smtClean="0">
                <a:solidFill>
                  <a:schemeClr val="tx1"/>
                </a:solidFill>
              </a:rPr>
              <a:t>measure.</a:t>
            </a:r>
          </a:p>
          <a:p>
            <a:pPr marL="685800" indent="-685800" algn="l">
              <a:buFont typeface="Wingdings" panose="05000000000000000000" pitchFamily="2" charset="2"/>
              <a:buChar char="Ø"/>
            </a:pPr>
            <a:endParaRPr lang="en-IE" sz="6400" dirty="0">
              <a:solidFill>
                <a:schemeClr val="tx1"/>
              </a:solidFill>
            </a:endParaRPr>
          </a:p>
          <a:p>
            <a:pPr marL="685800" indent="-685800" algn="l">
              <a:buFont typeface="Wingdings" panose="05000000000000000000" pitchFamily="2" charset="2"/>
              <a:buChar char="Ø"/>
            </a:pPr>
            <a:r>
              <a:rPr lang="en-IE" sz="7200" dirty="0" smtClean="0">
                <a:solidFill>
                  <a:schemeClr val="tx1"/>
                </a:solidFill>
              </a:rPr>
              <a:t>Position </a:t>
            </a:r>
            <a:r>
              <a:rPr lang="en-IE" sz="7200" dirty="0">
                <a:solidFill>
                  <a:schemeClr val="tx1"/>
                </a:solidFill>
              </a:rPr>
              <a:t>of a probability distribution is a function </a:t>
            </a:r>
            <a:r>
              <a:rPr lang="en-IE" sz="7200" dirty="0" smtClean="0">
                <a:solidFill>
                  <a:schemeClr val="tx1"/>
                </a:solidFill>
              </a:rPr>
              <a:t>of the positions of</a:t>
            </a:r>
            <a:endParaRPr lang="en-IE" sz="7200" dirty="0">
              <a:solidFill>
                <a:schemeClr val="tx1"/>
              </a:solidFill>
            </a:endParaRPr>
          </a:p>
          <a:p>
            <a:pPr marL="1314450" lvl="1" indent="-857250" algn="l">
              <a:buFont typeface="Courier New" panose="02070309020205020404" pitchFamily="49" charset="0"/>
              <a:buChar char="o"/>
            </a:pPr>
            <a:r>
              <a:rPr lang="en-IE" sz="6800" i="1" dirty="0" smtClean="0">
                <a:solidFill>
                  <a:srgbClr val="FF0000"/>
                </a:solidFill>
              </a:rPr>
              <a:t>k-</a:t>
            </a:r>
            <a:r>
              <a:rPr lang="en-IE" sz="6800" dirty="0" smtClean="0">
                <a:solidFill>
                  <a:srgbClr val="FF0000"/>
                </a:solidFill>
              </a:rPr>
              <a:t>sigma Lower-Bound</a:t>
            </a:r>
            <a:r>
              <a:rPr lang="en-IE" sz="6800" dirty="0" smtClean="0">
                <a:solidFill>
                  <a:schemeClr val="tx1"/>
                </a:solidFill>
              </a:rPr>
              <a:t> </a:t>
            </a:r>
            <a:r>
              <a:rPr lang="en-IE" sz="6800" dirty="0">
                <a:solidFill>
                  <a:schemeClr val="tx1"/>
                </a:solidFill>
              </a:rPr>
              <a:t>(worst-case), </a:t>
            </a:r>
          </a:p>
          <a:p>
            <a:pPr marL="1314450" lvl="1" indent="-857250" algn="l">
              <a:buFont typeface="Courier New" panose="02070309020205020404" pitchFamily="49" charset="0"/>
              <a:buChar char="o"/>
            </a:pPr>
            <a:r>
              <a:rPr lang="en-IE" sz="6800" dirty="0" smtClean="0">
                <a:solidFill>
                  <a:srgbClr val="0070C0"/>
                </a:solidFill>
              </a:rPr>
              <a:t>Mean</a:t>
            </a:r>
            <a:r>
              <a:rPr lang="en-IE" sz="6800" dirty="0" smtClean="0">
                <a:solidFill>
                  <a:schemeClr val="tx1"/>
                </a:solidFill>
              </a:rPr>
              <a:t> </a:t>
            </a:r>
            <a:r>
              <a:rPr lang="en-IE" sz="6800" dirty="0">
                <a:solidFill>
                  <a:schemeClr val="tx1"/>
                </a:solidFill>
              </a:rPr>
              <a:t>(</a:t>
            </a:r>
            <a:r>
              <a:rPr lang="en-IE" sz="6800" dirty="0" smtClean="0">
                <a:solidFill>
                  <a:schemeClr val="tx1"/>
                </a:solidFill>
              </a:rPr>
              <a:t>projected outcome), and</a:t>
            </a:r>
            <a:endParaRPr lang="en-IE" sz="6800" dirty="0">
              <a:solidFill>
                <a:schemeClr val="tx1"/>
              </a:solidFill>
            </a:endParaRPr>
          </a:p>
          <a:p>
            <a:pPr marL="1314450" lvl="1" indent="-857250" algn="l">
              <a:buFont typeface="Courier New" panose="02070309020205020404" pitchFamily="49" charset="0"/>
              <a:buChar char="o"/>
            </a:pPr>
            <a:r>
              <a:rPr lang="en-IE" sz="6800" i="1" dirty="0" smtClean="0">
                <a:solidFill>
                  <a:srgbClr val="00B050"/>
                </a:solidFill>
              </a:rPr>
              <a:t>k-</a:t>
            </a:r>
            <a:r>
              <a:rPr lang="en-IE" sz="6800" dirty="0" smtClean="0">
                <a:solidFill>
                  <a:srgbClr val="00B050"/>
                </a:solidFill>
              </a:rPr>
              <a:t>sigma</a:t>
            </a:r>
            <a:r>
              <a:rPr lang="en-IE" sz="6800" i="1" dirty="0" smtClean="0">
                <a:solidFill>
                  <a:srgbClr val="00B050"/>
                </a:solidFill>
              </a:rPr>
              <a:t> </a:t>
            </a:r>
            <a:r>
              <a:rPr lang="en-IE" sz="6800" dirty="0" smtClean="0">
                <a:solidFill>
                  <a:srgbClr val="00B050"/>
                </a:solidFill>
              </a:rPr>
              <a:t>Upper-Bound</a:t>
            </a:r>
            <a:r>
              <a:rPr lang="en-IE" sz="6800" dirty="0" smtClean="0">
                <a:solidFill>
                  <a:schemeClr val="tx1"/>
                </a:solidFill>
              </a:rPr>
              <a:t> </a:t>
            </a:r>
            <a:r>
              <a:rPr lang="en-IE" sz="6800" dirty="0">
                <a:solidFill>
                  <a:schemeClr val="tx1"/>
                </a:solidFill>
              </a:rPr>
              <a:t>(best-case</a:t>
            </a:r>
            <a:r>
              <a:rPr lang="en-IE" sz="6800" dirty="0" smtClean="0">
                <a:solidFill>
                  <a:schemeClr val="tx1"/>
                </a:solidFill>
              </a:rPr>
              <a:t>).</a:t>
            </a:r>
            <a:endParaRPr lang="en-IE" sz="6800" dirty="0">
              <a:solidFill>
                <a:schemeClr val="tx1"/>
              </a:solidFill>
            </a:endParaRPr>
          </a:p>
          <a:p>
            <a:pPr marL="457200" indent="-457200" algn="l">
              <a:buFont typeface="+mj-lt"/>
              <a:buAutoNum type="arabicPeriod" startAt="4"/>
            </a:pPr>
            <a:endParaRPr lang="en-IE" sz="2000" dirty="0" smtClean="0">
              <a:solidFill>
                <a:schemeClr val="tx1"/>
              </a:solidFill>
            </a:endParaRPr>
          </a:p>
        </p:txBody>
      </p:sp>
    </p:spTree>
    <p:extLst>
      <p:ext uri="{BB962C8B-B14F-4D97-AF65-F5344CB8AC3E}">
        <p14:creationId xmlns:p14="http://schemas.microsoft.com/office/powerpoint/2010/main" val="94314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840484" y="278238"/>
            <a:ext cx="5981744" cy="893432"/>
          </a:xfrm>
        </p:spPr>
        <p:txBody>
          <a:bodyPr>
            <a:normAutofit/>
          </a:bodyPr>
          <a:lstStyle/>
          <a:p>
            <a:r>
              <a:rPr lang="en-IE" dirty="0" smtClean="0">
                <a:solidFill>
                  <a:schemeClr val="tx2"/>
                </a:solidFill>
              </a:rPr>
              <a:t>Decision </a:t>
            </a:r>
            <a:r>
              <a:rPr lang="en-IE" dirty="0" smtClean="0">
                <a:solidFill>
                  <a:schemeClr val="tx2"/>
                </a:solidFill>
              </a:rPr>
              <a:t>Phase</a:t>
            </a:r>
            <a:endParaRPr lang="en-IE" dirty="0">
              <a:solidFill>
                <a:schemeClr val="tx2"/>
              </a:solidFill>
            </a:endParaRPr>
          </a:p>
        </p:txBody>
      </p:sp>
      <p:sp>
        <p:nvSpPr>
          <p:cNvPr id="8" name="Subtitle 2"/>
          <p:cNvSpPr>
            <a:spLocks noGrp="1"/>
          </p:cNvSpPr>
          <p:nvPr>
            <p:ph type="subTitle" idx="1"/>
          </p:nvPr>
        </p:nvSpPr>
        <p:spPr>
          <a:xfrm>
            <a:off x="840484" y="1170540"/>
            <a:ext cx="6400800" cy="4729219"/>
          </a:xfrm>
        </p:spPr>
        <p:txBody>
          <a:bodyPr>
            <a:normAutofit fontScale="25000" lnSpcReduction="20000"/>
          </a:bodyPr>
          <a:lstStyle/>
          <a:p>
            <a:pPr marL="457200" indent="-457200" algn="l">
              <a:buFont typeface="+mj-lt"/>
              <a:buAutoNum type="arabicPeriod"/>
            </a:pPr>
            <a:endParaRPr lang="en-IE" sz="5000" dirty="0">
              <a:solidFill>
                <a:schemeClr val="tx1"/>
              </a:solidFill>
            </a:endParaRPr>
          </a:p>
          <a:p>
            <a:pPr marL="571500" indent="-571500" algn="l">
              <a:buFont typeface="Wingdings" panose="05000000000000000000" pitchFamily="2" charset="2"/>
              <a:buChar char="Ø"/>
            </a:pPr>
            <a:r>
              <a:rPr lang="en-IE" sz="8000" dirty="0" smtClean="0">
                <a:solidFill>
                  <a:schemeClr val="tx1"/>
                </a:solidFill>
              </a:rPr>
              <a:t>Always maximize position of net-benefit probability distribution.</a:t>
            </a:r>
          </a:p>
          <a:p>
            <a:pPr lvl="1" algn="l"/>
            <a:endParaRPr lang="en-IE" sz="4200" dirty="0" smtClean="0">
              <a:solidFill>
                <a:schemeClr val="tx1"/>
              </a:solidFill>
            </a:endParaRPr>
          </a:p>
          <a:p>
            <a:pPr lvl="1" algn="l"/>
            <a:endParaRPr lang="en-IE" sz="4200" dirty="0">
              <a:solidFill>
                <a:schemeClr val="tx1"/>
              </a:solidFill>
            </a:endParaRPr>
          </a:p>
          <a:p>
            <a:pPr marL="571500" indent="-571500" algn="l">
              <a:buFont typeface="Wingdings" panose="05000000000000000000" pitchFamily="2" charset="2"/>
              <a:buChar char="Ø"/>
            </a:pPr>
            <a:r>
              <a:rPr lang="en-IE" sz="8000" dirty="0" smtClean="0">
                <a:solidFill>
                  <a:schemeClr val="tx1"/>
                </a:solidFill>
              </a:rPr>
              <a:t>Regardless whether or not these probability distributions are for </a:t>
            </a:r>
          </a:p>
          <a:p>
            <a:pPr marL="1028700" lvl="1" indent="-571500" algn="l">
              <a:buFont typeface="Wingdings" panose="05000000000000000000" pitchFamily="2" charset="2"/>
              <a:buChar char="Ø"/>
            </a:pPr>
            <a:endParaRPr lang="en-IE" sz="4200" dirty="0" smtClean="0">
              <a:solidFill>
                <a:schemeClr val="tx1"/>
              </a:solidFill>
            </a:endParaRPr>
          </a:p>
          <a:p>
            <a:pPr marL="1028700" lvl="1" indent="-571500" algn="l">
              <a:buFont typeface="Courier New" panose="02070309020205020404" pitchFamily="49" charset="0"/>
              <a:buChar char="o"/>
            </a:pPr>
            <a:r>
              <a:rPr lang="en-IE" sz="6400" dirty="0">
                <a:solidFill>
                  <a:schemeClr val="tx1"/>
                </a:solidFill>
              </a:rPr>
              <a:t>Single hazards</a:t>
            </a:r>
          </a:p>
          <a:p>
            <a:pPr marL="1028700" lvl="1" indent="-571500" algn="l">
              <a:buFont typeface="Courier New" panose="02070309020205020404" pitchFamily="49" charset="0"/>
              <a:buChar char="o"/>
            </a:pPr>
            <a:r>
              <a:rPr lang="en-IE" sz="6400" dirty="0">
                <a:solidFill>
                  <a:schemeClr val="tx1"/>
                </a:solidFill>
              </a:rPr>
              <a:t>Multiple hazards</a:t>
            </a:r>
          </a:p>
          <a:p>
            <a:pPr marL="1028700" lvl="1" indent="-571500" algn="l">
              <a:buFont typeface="Courier New" panose="02070309020205020404" pitchFamily="49" charset="0"/>
              <a:buChar char="o"/>
            </a:pPr>
            <a:r>
              <a:rPr lang="en-IE" sz="6400" dirty="0">
                <a:solidFill>
                  <a:schemeClr val="tx1"/>
                </a:solidFill>
              </a:rPr>
              <a:t>Cascading effects</a:t>
            </a:r>
          </a:p>
          <a:p>
            <a:pPr lvl="1" algn="l"/>
            <a:endParaRPr lang="en-IE" sz="4200" dirty="0" smtClean="0">
              <a:solidFill>
                <a:schemeClr val="tx1"/>
              </a:solidFill>
            </a:endParaRPr>
          </a:p>
          <a:p>
            <a:pPr marL="1028700" lvl="1" indent="-571500" algn="l">
              <a:buFont typeface="Wingdings" panose="05000000000000000000" pitchFamily="2" charset="2"/>
              <a:buChar char="Ø"/>
            </a:pPr>
            <a:endParaRPr lang="en-IE" sz="4200" dirty="0">
              <a:solidFill>
                <a:schemeClr val="tx1"/>
              </a:solidFill>
            </a:endParaRPr>
          </a:p>
          <a:p>
            <a:pPr marL="571500" indent="-571500" algn="l">
              <a:buFont typeface="Wingdings" panose="05000000000000000000" pitchFamily="2" charset="2"/>
              <a:buChar char="Ø"/>
            </a:pPr>
            <a:r>
              <a:rPr lang="en-IE" sz="8000" dirty="0" smtClean="0">
                <a:solidFill>
                  <a:schemeClr val="tx1"/>
                </a:solidFill>
              </a:rPr>
              <a:t>By way of the Bayesian decision theory</a:t>
            </a:r>
          </a:p>
          <a:p>
            <a:pPr marL="1485900" lvl="2" indent="-571500" algn="l">
              <a:buFont typeface="Wingdings" panose="05000000000000000000" pitchFamily="2" charset="2"/>
              <a:buChar char="Ø"/>
            </a:pPr>
            <a:endParaRPr lang="en-IE" sz="3800" dirty="0" smtClean="0">
              <a:solidFill>
                <a:schemeClr val="tx1"/>
              </a:solidFill>
            </a:endParaRPr>
          </a:p>
          <a:p>
            <a:pPr marL="1028700" lvl="1" indent="-571500" algn="l">
              <a:buFont typeface="Courier New" panose="02070309020205020404" pitchFamily="49" charset="0"/>
              <a:buChar char="o"/>
            </a:pPr>
            <a:r>
              <a:rPr lang="en-IE" sz="6400" dirty="0" smtClean="0">
                <a:solidFill>
                  <a:schemeClr val="tx1"/>
                </a:solidFill>
              </a:rPr>
              <a:t>An outline of the Bayesian decision theory (Van </a:t>
            </a:r>
            <a:r>
              <a:rPr lang="en-IE" sz="6400" dirty="0" err="1" smtClean="0">
                <a:solidFill>
                  <a:schemeClr val="tx1"/>
                </a:solidFill>
              </a:rPr>
              <a:t>Erp</a:t>
            </a:r>
            <a:r>
              <a:rPr lang="en-IE" sz="6400" dirty="0" smtClean="0">
                <a:solidFill>
                  <a:schemeClr val="tx1"/>
                </a:solidFill>
              </a:rPr>
              <a:t>, Linger, &amp; Van </a:t>
            </a:r>
            <a:r>
              <a:rPr lang="en-IE" sz="6400" dirty="0" err="1" smtClean="0">
                <a:solidFill>
                  <a:schemeClr val="tx1"/>
                </a:solidFill>
              </a:rPr>
              <a:t>Gelder</a:t>
            </a:r>
            <a:r>
              <a:rPr lang="en-IE" sz="6400" dirty="0" smtClean="0">
                <a:solidFill>
                  <a:schemeClr val="tx1"/>
                </a:solidFill>
              </a:rPr>
              <a:t>, 2016)</a:t>
            </a:r>
          </a:p>
          <a:p>
            <a:pPr marL="1028700" lvl="1" indent="-571500" algn="l">
              <a:buFont typeface="Courier New" panose="02070309020205020404" pitchFamily="49" charset="0"/>
              <a:buChar char="o"/>
            </a:pPr>
            <a:r>
              <a:rPr lang="en-IE" sz="6400" dirty="0" smtClean="0">
                <a:solidFill>
                  <a:schemeClr val="tx1"/>
                </a:solidFill>
              </a:rPr>
              <a:t>Bayesian decision theory: a simple toy problem (Van </a:t>
            </a:r>
            <a:r>
              <a:rPr lang="en-IE" sz="6400" dirty="0" err="1">
                <a:solidFill>
                  <a:schemeClr val="tx1"/>
                </a:solidFill>
              </a:rPr>
              <a:t>Erp</a:t>
            </a:r>
            <a:r>
              <a:rPr lang="en-IE" sz="6400" dirty="0">
                <a:solidFill>
                  <a:schemeClr val="tx1"/>
                </a:solidFill>
              </a:rPr>
              <a:t>, Linger, </a:t>
            </a:r>
            <a:r>
              <a:rPr lang="en-IE" sz="6400" dirty="0" smtClean="0">
                <a:solidFill>
                  <a:schemeClr val="tx1"/>
                </a:solidFill>
              </a:rPr>
              <a:t>&amp; Van </a:t>
            </a:r>
            <a:r>
              <a:rPr lang="en-IE" sz="6400" dirty="0" err="1">
                <a:solidFill>
                  <a:schemeClr val="tx1"/>
                </a:solidFill>
              </a:rPr>
              <a:t>Gelder</a:t>
            </a:r>
            <a:r>
              <a:rPr lang="en-IE" sz="6400" dirty="0">
                <a:solidFill>
                  <a:schemeClr val="tx1"/>
                </a:solidFill>
              </a:rPr>
              <a:t>, </a:t>
            </a:r>
            <a:r>
              <a:rPr lang="en-IE" sz="6400" dirty="0" smtClean="0">
                <a:solidFill>
                  <a:schemeClr val="tx1"/>
                </a:solidFill>
              </a:rPr>
              <a:t>2016)</a:t>
            </a:r>
          </a:p>
          <a:p>
            <a:pPr marL="1028700" lvl="1" indent="-571500" algn="l">
              <a:buFont typeface="Courier New" panose="02070309020205020404" pitchFamily="49" charset="0"/>
              <a:buChar char="o"/>
            </a:pPr>
            <a:r>
              <a:rPr lang="en-IE" sz="6400" dirty="0" smtClean="0">
                <a:solidFill>
                  <a:schemeClr val="tx1"/>
                </a:solidFill>
              </a:rPr>
              <a:t>Operational safety economics (</a:t>
            </a:r>
            <a:r>
              <a:rPr lang="en-IE" sz="6400" dirty="0" err="1" smtClean="0">
                <a:solidFill>
                  <a:schemeClr val="tx1"/>
                </a:solidFill>
              </a:rPr>
              <a:t>Reniers</a:t>
            </a:r>
            <a:r>
              <a:rPr lang="en-IE" sz="6400" dirty="0" smtClean="0">
                <a:solidFill>
                  <a:schemeClr val="tx1"/>
                </a:solidFill>
              </a:rPr>
              <a:t> &amp; Van </a:t>
            </a:r>
            <a:r>
              <a:rPr lang="en-IE" sz="6400" dirty="0" err="1" smtClean="0">
                <a:solidFill>
                  <a:schemeClr val="tx1"/>
                </a:solidFill>
              </a:rPr>
              <a:t>Erp</a:t>
            </a:r>
            <a:r>
              <a:rPr lang="en-IE" sz="6400" dirty="0" smtClean="0">
                <a:solidFill>
                  <a:schemeClr val="tx1"/>
                </a:solidFill>
              </a:rPr>
              <a:t>, </a:t>
            </a:r>
            <a:r>
              <a:rPr lang="en-IE" sz="6400" dirty="0" smtClean="0">
                <a:solidFill>
                  <a:schemeClr val="tx1"/>
                </a:solidFill>
              </a:rPr>
              <a:t>2016)</a:t>
            </a:r>
          </a:p>
          <a:p>
            <a:pPr marL="1028700" lvl="1" indent="-571500" algn="l">
              <a:buFont typeface="Courier New" panose="02070309020205020404" pitchFamily="49" charset="0"/>
              <a:buChar char="o"/>
            </a:pPr>
            <a:endParaRPr lang="en-IE" sz="5600" dirty="0">
              <a:solidFill>
                <a:schemeClr val="tx1"/>
              </a:solidFill>
            </a:endParaRPr>
          </a:p>
          <a:p>
            <a:pPr marL="1485900" lvl="2" indent="-571500" algn="l">
              <a:buFont typeface="Wingdings" panose="05000000000000000000" pitchFamily="2" charset="2"/>
              <a:buChar char="Ø"/>
            </a:pPr>
            <a:endParaRPr lang="en-IE" sz="3800" dirty="0" smtClean="0">
              <a:solidFill>
                <a:schemeClr val="tx1"/>
              </a:solidFill>
            </a:endParaRPr>
          </a:p>
          <a:p>
            <a:pPr marL="1028700" lvl="1" indent="-571500" algn="l">
              <a:buFont typeface="Wingdings" panose="05000000000000000000" pitchFamily="2" charset="2"/>
              <a:buChar char="Ø"/>
            </a:pPr>
            <a:endParaRPr lang="en-IE" sz="4200" dirty="0">
              <a:solidFill>
                <a:schemeClr val="tx1"/>
              </a:solidFill>
            </a:endParaRPr>
          </a:p>
          <a:p>
            <a:pPr marL="457200" indent="-457200" algn="l">
              <a:buFont typeface="+mj-lt"/>
              <a:buAutoNum type="arabicPeriod" startAt="4"/>
            </a:pPr>
            <a:endParaRPr lang="en-IE" sz="2000" dirty="0" smtClean="0">
              <a:solidFill>
                <a:schemeClr val="tx1"/>
              </a:solidFill>
            </a:endParaRPr>
          </a:p>
        </p:txBody>
      </p:sp>
    </p:spTree>
    <p:extLst>
      <p:ext uri="{BB962C8B-B14F-4D97-AF65-F5344CB8AC3E}">
        <p14:creationId xmlns:p14="http://schemas.microsoft.com/office/powerpoint/2010/main" val="150722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1371600" y="724954"/>
            <a:ext cx="5981744" cy="893432"/>
          </a:xfrm>
        </p:spPr>
        <p:txBody>
          <a:bodyPr>
            <a:normAutofit/>
          </a:bodyPr>
          <a:lstStyle/>
          <a:p>
            <a:r>
              <a:rPr lang="en-IE" dirty="0" smtClean="0">
                <a:solidFill>
                  <a:schemeClr val="tx2"/>
                </a:solidFill>
              </a:rPr>
              <a:t>Decision Phase</a:t>
            </a:r>
            <a:endParaRPr lang="en-IE" dirty="0">
              <a:solidFill>
                <a:schemeClr val="tx2"/>
              </a:solidFill>
            </a:endParaRPr>
          </a:p>
        </p:txBody>
      </p:sp>
      <p:sp>
        <p:nvSpPr>
          <p:cNvPr id="8" name="Subtitle 2"/>
          <p:cNvSpPr>
            <a:spLocks noGrp="1"/>
          </p:cNvSpPr>
          <p:nvPr>
            <p:ph type="subTitle" idx="1"/>
          </p:nvPr>
        </p:nvSpPr>
        <p:spPr>
          <a:xfrm>
            <a:off x="840484" y="2051454"/>
            <a:ext cx="6400800" cy="4238779"/>
          </a:xfrm>
        </p:spPr>
        <p:txBody>
          <a:bodyPr>
            <a:normAutofit fontScale="55000" lnSpcReduction="20000"/>
          </a:bodyPr>
          <a:lstStyle/>
          <a:p>
            <a:pPr lvl="1" algn="l"/>
            <a:endParaRPr lang="en-IE" sz="4200" dirty="0">
              <a:solidFill>
                <a:schemeClr val="tx1"/>
              </a:solidFill>
            </a:endParaRPr>
          </a:p>
          <a:p>
            <a:pPr marL="1028700" lvl="1" indent="-571500" algn="l">
              <a:buFont typeface="Wingdings" panose="05000000000000000000" pitchFamily="2" charset="2"/>
              <a:buChar char="Ø"/>
            </a:pPr>
            <a:r>
              <a:rPr lang="en-IE" sz="4200" dirty="0" smtClean="0">
                <a:solidFill>
                  <a:schemeClr val="tx1"/>
                </a:solidFill>
              </a:rPr>
              <a:t>Goal: Choose action that maximizes the position of a given collection of net-benefit distributions. </a:t>
            </a:r>
          </a:p>
          <a:p>
            <a:pPr marL="1028700" lvl="1" indent="-571500" algn="l">
              <a:buFont typeface="Wingdings" panose="05000000000000000000" pitchFamily="2" charset="2"/>
              <a:buChar char="Ø"/>
            </a:pPr>
            <a:endParaRPr lang="en-IE" sz="4200" dirty="0">
              <a:solidFill>
                <a:schemeClr val="tx1"/>
              </a:solidFill>
            </a:endParaRPr>
          </a:p>
          <a:p>
            <a:pPr marL="1485900" lvl="2" indent="-571500" algn="l">
              <a:buFont typeface="Courier New" panose="02070309020205020404" pitchFamily="49" charset="0"/>
              <a:buChar char="o"/>
            </a:pPr>
            <a:r>
              <a:rPr lang="en-IE" sz="3800" dirty="0" smtClean="0">
                <a:solidFill>
                  <a:schemeClr val="tx1"/>
                </a:solidFill>
              </a:rPr>
              <a:t>Highly procedural.</a:t>
            </a:r>
          </a:p>
          <a:p>
            <a:pPr marL="1028700" lvl="1" indent="-571500" algn="l">
              <a:buFont typeface="Courier New" panose="02070309020205020404" pitchFamily="49" charset="0"/>
              <a:buChar char="o"/>
            </a:pPr>
            <a:endParaRPr lang="en-IE" sz="4200" dirty="0">
              <a:solidFill>
                <a:schemeClr val="tx1"/>
              </a:solidFill>
            </a:endParaRPr>
          </a:p>
          <a:p>
            <a:pPr marL="1485900" lvl="2" indent="-571500" algn="l">
              <a:buFont typeface="Courier New" panose="02070309020205020404" pitchFamily="49" charset="0"/>
              <a:buChar char="o"/>
            </a:pPr>
            <a:r>
              <a:rPr lang="en-IE" sz="3800" dirty="0" smtClean="0">
                <a:solidFill>
                  <a:schemeClr val="tx1"/>
                </a:solidFill>
              </a:rPr>
              <a:t>Closed research problem.</a:t>
            </a:r>
            <a:endParaRPr lang="en-IE" sz="3800" dirty="0" smtClean="0">
              <a:solidFill>
                <a:schemeClr val="tx1"/>
              </a:solidFill>
            </a:endParaRPr>
          </a:p>
          <a:p>
            <a:pPr marL="1028700" lvl="1" indent="-571500" algn="l">
              <a:buFont typeface="Courier New" panose="02070309020205020404" pitchFamily="49" charset="0"/>
              <a:buChar char="o"/>
            </a:pPr>
            <a:endParaRPr lang="en-IE" sz="4200" dirty="0">
              <a:solidFill>
                <a:schemeClr val="tx1"/>
              </a:solidFill>
            </a:endParaRPr>
          </a:p>
          <a:p>
            <a:pPr marL="1485900" lvl="2" indent="-571500" algn="l">
              <a:buFont typeface="Courier New" panose="02070309020205020404" pitchFamily="49" charset="0"/>
              <a:buChar char="o"/>
            </a:pPr>
            <a:r>
              <a:rPr lang="en-IE" sz="3800" dirty="0" smtClean="0">
                <a:solidFill>
                  <a:schemeClr val="tx1"/>
                </a:solidFill>
              </a:rPr>
              <a:t>Once you have </a:t>
            </a:r>
            <a:r>
              <a:rPr lang="en-IE" sz="3800" dirty="0" smtClean="0">
                <a:solidFill>
                  <a:schemeClr val="tx1"/>
                </a:solidFill>
              </a:rPr>
              <a:t>decided on </a:t>
            </a:r>
            <a:r>
              <a:rPr lang="en-IE" sz="3800" dirty="0" smtClean="0">
                <a:solidFill>
                  <a:schemeClr val="tx1"/>
                </a:solidFill>
              </a:rPr>
              <a:t>what constitutes a “position” for a probability distribution.</a:t>
            </a:r>
            <a:endParaRPr lang="en-IE" sz="3800" dirty="0">
              <a:solidFill>
                <a:schemeClr val="tx1"/>
              </a:solidFill>
            </a:endParaRPr>
          </a:p>
          <a:p>
            <a:pPr marL="1028700" lvl="1" indent="-571500" algn="l">
              <a:buFont typeface="Wingdings" panose="05000000000000000000" pitchFamily="2" charset="2"/>
              <a:buChar char="Ø"/>
            </a:pPr>
            <a:endParaRPr lang="en-IE" sz="4200" dirty="0">
              <a:solidFill>
                <a:schemeClr val="tx1"/>
              </a:solidFill>
            </a:endParaRPr>
          </a:p>
          <a:p>
            <a:pPr marL="457200" indent="-457200" algn="l">
              <a:buFont typeface="+mj-lt"/>
              <a:buAutoNum type="arabicPeriod" startAt="4"/>
            </a:pPr>
            <a:endParaRPr lang="en-IE" sz="2000" dirty="0" smtClean="0">
              <a:solidFill>
                <a:schemeClr val="tx1"/>
              </a:solidFill>
            </a:endParaRPr>
          </a:p>
        </p:txBody>
      </p:sp>
    </p:spTree>
    <p:extLst>
      <p:ext uri="{BB962C8B-B14F-4D97-AF65-F5344CB8AC3E}">
        <p14:creationId xmlns:p14="http://schemas.microsoft.com/office/powerpoint/2010/main" val="347441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52186" y="1475656"/>
            <a:ext cx="6275540" cy="5382344"/>
          </a:xfrm>
          <a:prstGeom prst="rect">
            <a:avLst/>
          </a:prstGeom>
          <a:noFill/>
          <a:ln>
            <a:noFill/>
          </a:ln>
        </p:spPr>
      </p:pic>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11" name="Title 1"/>
          <p:cNvSpPr txBox="1">
            <a:spLocks/>
          </p:cNvSpPr>
          <p:nvPr/>
        </p:nvSpPr>
        <p:spPr>
          <a:xfrm>
            <a:off x="519830" y="278238"/>
            <a:ext cx="5981744" cy="89343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IE" dirty="0" smtClean="0">
                <a:solidFill>
                  <a:schemeClr val="tx2"/>
                </a:solidFill>
              </a:rPr>
              <a:t>Risk-Based Framework</a:t>
            </a:r>
            <a:endParaRPr lang="en-IE" dirty="0">
              <a:solidFill>
                <a:schemeClr val="tx2"/>
              </a:solidFill>
            </a:endParaRPr>
          </a:p>
        </p:txBody>
      </p:sp>
    </p:spTree>
    <p:extLst>
      <p:ext uri="{BB962C8B-B14F-4D97-AF65-F5344CB8AC3E}">
        <p14:creationId xmlns:p14="http://schemas.microsoft.com/office/powerpoint/2010/main" val="3236104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1371600" y="2511818"/>
            <a:ext cx="5981744" cy="893432"/>
          </a:xfrm>
        </p:spPr>
        <p:txBody>
          <a:bodyPr>
            <a:normAutofit fontScale="90000"/>
          </a:bodyPr>
          <a:lstStyle/>
          <a:p>
            <a:r>
              <a:rPr lang="en-IE" sz="5300" b="1" dirty="0" smtClean="0">
                <a:solidFill>
                  <a:schemeClr val="tx2"/>
                </a:solidFill>
              </a:rPr>
              <a:t>RAIN Project</a:t>
            </a:r>
            <a:br>
              <a:rPr lang="en-IE" sz="5300" b="1" dirty="0" smtClean="0">
                <a:solidFill>
                  <a:schemeClr val="tx2"/>
                </a:solidFill>
              </a:rPr>
            </a:br>
            <a:r>
              <a:rPr lang="en-IE" dirty="0" smtClean="0">
                <a:solidFill>
                  <a:schemeClr val="tx2"/>
                </a:solidFill>
              </a:rPr>
              <a:t/>
            </a:r>
            <a:br>
              <a:rPr lang="en-IE" dirty="0" smtClean="0">
                <a:solidFill>
                  <a:schemeClr val="tx2"/>
                </a:solidFill>
              </a:rPr>
            </a:br>
            <a:r>
              <a:rPr lang="en-IE" sz="3600" dirty="0" smtClean="0">
                <a:hlinkClick r:id="rId5"/>
              </a:rPr>
              <a:t>www.rain-project.eu</a:t>
            </a:r>
            <a:r>
              <a:rPr lang="en-IE" sz="3600" dirty="0" smtClean="0"/>
              <a:t/>
            </a:r>
            <a:br>
              <a:rPr lang="en-IE" sz="3600" dirty="0" smtClean="0"/>
            </a:br>
            <a:r>
              <a:rPr lang="en-IE" sz="3600" dirty="0" smtClean="0"/>
              <a:t>H.R. Noel van </a:t>
            </a:r>
            <a:r>
              <a:rPr lang="en-IE" sz="3600" dirty="0" err="1" smtClean="0"/>
              <a:t>Erp</a:t>
            </a:r>
            <a:r>
              <a:rPr lang="en-IE" sz="3600" dirty="0" smtClean="0"/>
              <a:t/>
            </a:r>
            <a:br>
              <a:rPr lang="en-IE" sz="3600" dirty="0" smtClean="0"/>
            </a:br>
            <a:r>
              <a:rPr lang="en-IE" sz="3600" dirty="0" smtClean="0"/>
              <a:t>h.r.n.vanerp@tudelft.nl </a:t>
            </a:r>
            <a:endParaRPr lang="en-IE" sz="3600" dirty="0"/>
          </a:p>
        </p:txBody>
      </p:sp>
    </p:spTree>
    <p:extLst>
      <p:ext uri="{BB962C8B-B14F-4D97-AF65-F5344CB8AC3E}">
        <p14:creationId xmlns:p14="http://schemas.microsoft.com/office/powerpoint/2010/main" val="3290670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1371600" y="724954"/>
            <a:ext cx="5981744" cy="893432"/>
          </a:xfrm>
        </p:spPr>
        <p:txBody>
          <a:bodyPr/>
          <a:lstStyle/>
          <a:p>
            <a:r>
              <a:rPr lang="en-IE" dirty="0" smtClean="0">
                <a:solidFill>
                  <a:schemeClr val="tx2"/>
                </a:solidFill>
              </a:rPr>
              <a:t>Decision Making</a:t>
            </a:r>
            <a:endParaRPr lang="en-IE" dirty="0">
              <a:solidFill>
                <a:schemeClr val="tx2"/>
              </a:solidFill>
            </a:endParaRPr>
          </a:p>
        </p:txBody>
      </p:sp>
      <p:sp>
        <p:nvSpPr>
          <p:cNvPr id="8" name="Subtitle 2"/>
          <p:cNvSpPr>
            <a:spLocks noGrp="1"/>
          </p:cNvSpPr>
          <p:nvPr>
            <p:ph type="subTitle" idx="1"/>
          </p:nvPr>
        </p:nvSpPr>
        <p:spPr>
          <a:xfrm>
            <a:off x="715224" y="2097222"/>
            <a:ext cx="6400800" cy="3625247"/>
          </a:xfrm>
        </p:spPr>
        <p:txBody>
          <a:bodyPr>
            <a:noAutofit/>
          </a:bodyPr>
          <a:lstStyle/>
          <a:p>
            <a:pPr marL="457200" indent="-457200" algn="l">
              <a:buFont typeface="Wingdings" panose="05000000000000000000" pitchFamily="2" charset="2"/>
              <a:buChar char="Ø"/>
            </a:pPr>
            <a:r>
              <a:rPr lang="en-IE" sz="2000" dirty="0" smtClean="0">
                <a:solidFill>
                  <a:schemeClr val="tx1"/>
                </a:solidFill>
              </a:rPr>
              <a:t>Is </a:t>
            </a:r>
            <a:r>
              <a:rPr lang="en-IE" sz="2000" dirty="0" smtClean="0">
                <a:solidFill>
                  <a:schemeClr val="tx1"/>
                </a:solidFill>
              </a:rPr>
              <a:t>of all </a:t>
            </a:r>
            <a:r>
              <a:rPr lang="en-IE" sz="2000" dirty="0" smtClean="0">
                <a:solidFill>
                  <a:schemeClr val="tx1"/>
                </a:solidFill>
              </a:rPr>
              <a:t>ages, </a:t>
            </a:r>
          </a:p>
          <a:p>
            <a:pPr marL="457200" indent="-457200" algn="l">
              <a:buFont typeface="Wingdings" panose="05000000000000000000" pitchFamily="2" charset="2"/>
              <a:buChar char="Ø"/>
            </a:pPr>
            <a:endParaRPr lang="en-IE" sz="2000" dirty="0">
              <a:solidFill>
                <a:schemeClr val="tx1"/>
              </a:solidFill>
            </a:endParaRPr>
          </a:p>
          <a:p>
            <a:pPr marL="457200" indent="-457200" algn="l">
              <a:buFont typeface="Wingdings" panose="05000000000000000000" pitchFamily="2" charset="2"/>
              <a:buChar char="Ø"/>
            </a:pPr>
            <a:r>
              <a:rPr lang="en-IE" sz="2000" dirty="0" smtClean="0">
                <a:solidFill>
                  <a:schemeClr val="tx1"/>
                </a:solidFill>
              </a:rPr>
              <a:t>Is </a:t>
            </a:r>
            <a:r>
              <a:rPr lang="en-IE" sz="2000" dirty="0">
                <a:solidFill>
                  <a:schemeClr val="tx1"/>
                </a:solidFill>
              </a:rPr>
              <a:t>of all </a:t>
            </a:r>
            <a:r>
              <a:rPr lang="en-IE" sz="2000" dirty="0" smtClean="0">
                <a:solidFill>
                  <a:schemeClr val="tx1"/>
                </a:solidFill>
              </a:rPr>
              <a:t>climes,</a:t>
            </a:r>
          </a:p>
          <a:p>
            <a:pPr marL="457200" indent="-457200" algn="l">
              <a:buFont typeface="Wingdings" panose="05000000000000000000" pitchFamily="2" charset="2"/>
              <a:buChar char="Ø"/>
            </a:pPr>
            <a:endParaRPr lang="en-IE" sz="2000" dirty="0" smtClean="0">
              <a:solidFill>
                <a:schemeClr val="tx1"/>
              </a:solidFill>
            </a:endParaRPr>
          </a:p>
          <a:p>
            <a:pPr marL="457200" indent="-457200" algn="l">
              <a:buFont typeface="Wingdings" panose="05000000000000000000" pitchFamily="2" charset="2"/>
              <a:buChar char="Ø"/>
            </a:pPr>
            <a:r>
              <a:rPr lang="en-IE" sz="2000" dirty="0" smtClean="0">
                <a:solidFill>
                  <a:schemeClr val="tx1"/>
                </a:solidFill>
              </a:rPr>
              <a:t>Is </a:t>
            </a:r>
            <a:r>
              <a:rPr lang="en-IE" sz="2000" dirty="0" smtClean="0">
                <a:solidFill>
                  <a:schemeClr val="tx1"/>
                </a:solidFill>
              </a:rPr>
              <a:t>done by </a:t>
            </a:r>
            <a:r>
              <a:rPr lang="en-IE" sz="2000" dirty="0" smtClean="0">
                <a:solidFill>
                  <a:schemeClr val="tx1"/>
                </a:solidFill>
              </a:rPr>
              <a:t>everyone.</a:t>
            </a:r>
            <a:endParaRPr lang="en-IE" sz="2000" dirty="0" smtClean="0">
              <a:solidFill>
                <a:schemeClr val="tx1"/>
              </a:solidFill>
            </a:endParaRPr>
          </a:p>
        </p:txBody>
      </p:sp>
    </p:spTree>
    <p:extLst>
      <p:ext uri="{BB962C8B-B14F-4D97-AF65-F5344CB8AC3E}">
        <p14:creationId xmlns:p14="http://schemas.microsoft.com/office/powerpoint/2010/main" val="215721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1371600" y="724954"/>
            <a:ext cx="5981744" cy="893432"/>
          </a:xfrm>
        </p:spPr>
        <p:txBody>
          <a:bodyPr/>
          <a:lstStyle/>
          <a:p>
            <a:r>
              <a:rPr lang="en-IE" dirty="0" smtClean="0">
                <a:solidFill>
                  <a:schemeClr val="tx2"/>
                </a:solidFill>
              </a:rPr>
              <a:t>Herodotus </a:t>
            </a:r>
            <a:r>
              <a:rPr lang="en-IE" dirty="0" smtClean="0">
                <a:solidFill>
                  <a:schemeClr val="tx2"/>
                </a:solidFill>
              </a:rPr>
              <a:t>(430 BC)</a:t>
            </a:r>
            <a:endParaRPr lang="en-IE" dirty="0">
              <a:solidFill>
                <a:schemeClr val="tx2"/>
              </a:solidFill>
            </a:endParaRPr>
          </a:p>
        </p:txBody>
      </p:sp>
      <p:sp>
        <p:nvSpPr>
          <p:cNvPr id="8" name="Subtitle 2"/>
          <p:cNvSpPr>
            <a:spLocks noGrp="1"/>
          </p:cNvSpPr>
          <p:nvPr>
            <p:ph type="subTitle" idx="1"/>
          </p:nvPr>
        </p:nvSpPr>
        <p:spPr>
          <a:xfrm>
            <a:off x="715224" y="2097222"/>
            <a:ext cx="6400800" cy="3625247"/>
          </a:xfrm>
        </p:spPr>
        <p:txBody>
          <a:bodyPr>
            <a:noAutofit/>
          </a:bodyPr>
          <a:lstStyle/>
          <a:p>
            <a:pPr marL="457200" indent="-457200" algn="l">
              <a:buFont typeface="+mj-lt"/>
              <a:buAutoNum type="arabicPeriod"/>
            </a:pPr>
            <a:r>
              <a:rPr lang="en-IE" sz="2000" dirty="0" smtClean="0">
                <a:solidFill>
                  <a:schemeClr val="tx1"/>
                </a:solidFill>
              </a:rPr>
              <a:t>Try to foresee all the possibilities that might arise.</a:t>
            </a:r>
          </a:p>
          <a:p>
            <a:pPr marL="457200" indent="-457200" algn="l">
              <a:buFont typeface="+mj-lt"/>
              <a:buAutoNum type="arabicPeriod"/>
            </a:pPr>
            <a:endParaRPr lang="en-IE" sz="2000" dirty="0">
              <a:solidFill>
                <a:schemeClr val="tx1"/>
              </a:solidFill>
            </a:endParaRPr>
          </a:p>
          <a:p>
            <a:pPr marL="457200" indent="-457200" algn="l">
              <a:buFont typeface="+mj-lt"/>
              <a:buAutoNum type="arabicPeriod"/>
            </a:pPr>
            <a:r>
              <a:rPr lang="en-IE" sz="2000" dirty="0" smtClean="0">
                <a:solidFill>
                  <a:schemeClr val="tx1"/>
                </a:solidFill>
              </a:rPr>
              <a:t>Judge how likely each possibility is</a:t>
            </a:r>
            <a:r>
              <a:rPr lang="en-GB" sz="2000" dirty="0">
                <a:solidFill>
                  <a:schemeClr val="tx1"/>
                </a:solidFill>
              </a:rPr>
              <a:t>, based on everything you can see and all your past experience.</a:t>
            </a:r>
          </a:p>
          <a:p>
            <a:pPr marL="457200" indent="-457200" algn="l">
              <a:buFont typeface="+mj-lt"/>
              <a:buAutoNum type="arabicPeriod"/>
            </a:pPr>
            <a:endParaRPr lang="en-IE" sz="2000" dirty="0" smtClean="0">
              <a:solidFill>
                <a:schemeClr val="tx1"/>
              </a:solidFill>
            </a:endParaRPr>
          </a:p>
          <a:p>
            <a:pPr marL="457200" indent="-457200" algn="l">
              <a:buFont typeface="+mj-lt"/>
              <a:buAutoNum type="arabicPeriod"/>
            </a:pPr>
            <a:r>
              <a:rPr lang="en-IE" sz="2000" dirty="0" smtClean="0">
                <a:solidFill>
                  <a:schemeClr val="tx1"/>
                </a:solidFill>
              </a:rPr>
              <a:t>In light of this, judge what the probable consequences of various actions would be.</a:t>
            </a:r>
          </a:p>
          <a:p>
            <a:pPr marL="457200" indent="-457200" algn="l">
              <a:buFont typeface="+mj-lt"/>
              <a:buAutoNum type="arabicPeriod"/>
            </a:pPr>
            <a:endParaRPr lang="en-IE" sz="2000" dirty="0">
              <a:solidFill>
                <a:schemeClr val="tx1"/>
              </a:solidFill>
            </a:endParaRPr>
          </a:p>
          <a:p>
            <a:pPr marL="457200" indent="-457200" algn="l">
              <a:buFont typeface="+mj-lt"/>
              <a:buAutoNum type="arabicPeriod"/>
            </a:pPr>
            <a:r>
              <a:rPr lang="en-IE" sz="2000" dirty="0" smtClean="0">
                <a:solidFill>
                  <a:schemeClr val="tx1"/>
                </a:solidFill>
              </a:rPr>
              <a:t>Now make your decision.</a:t>
            </a:r>
            <a:endParaRPr lang="en-IE" sz="2000" dirty="0">
              <a:solidFill>
                <a:schemeClr val="tx1"/>
              </a:solidFill>
            </a:endParaRPr>
          </a:p>
        </p:txBody>
      </p:sp>
    </p:spTree>
    <p:extLst>
      <p:ext uri="{BB962C8B-B14F-4D97-AF65-F5344CB8AC3E}">
        <p14:creationId xmlns:p14="http://schemas.microsoft.com/office/powerpoint/2010/main" val="64472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1371600" y="724954"/>
            <a:ext cx="5981744" cy="893432"/>
          </a:xfrm>
        </p:spPr>
        <p:txBody>
          <a:bodyPr/>
          <a:lstStyle/>
          <a:p>
            <a:r>
              <a:rPr lang="en-IE" dirty="0" smtClean="0">
                <a:solidFill>
                  <a:schemeClr val="tx2"/>
                </a:solidFill>
              </a:rPr>
              <a:t>Cost-Benefit Analysis</a:t>
            </a:r>
            <a:endParaRPr lang="en-IE" dirty="0">
              <a:solidFill>
                <a:schemeClr val="tx2"/>
              </a:solidFill>
            </a:endParaRPr>
          </a:p>
        </p:txBody>
      </p:sp>
      <p:sp>
        <p:nvSpPr>
          <p:cNvPr id="8" name="Subtitle 2"/>
          <p:cNvSpPr>
            <a:spLocks noGrp="1"/>
          </p:cNvSpPr>
          <p:nvPr>
            <p:ph type="subTitle" idx="1"/>
          </p:nvPr>
        </p:nvSpPr>
        <p:spPr>
          <a:xfrm>
            <a:off x="715224" y="2239789"/>
            <a:ext cx="6400800" cy="3482680"/>
          </a:xfrm>
        </p:spPr>
        <p:txBody>
          <a:bodyPr>
            <a:normAutofit/>
          </a:bodyPr>
          <a:lstStyle/>
          <a:p>
            <a:pPr marL="457200" indent="-457200" algn="l">
              <a:buFont typeface="+mj-lt"/>
              <a:buAutoNum type="arabicPeriod"/>
            </a:pPr>
            <a:r>
              <a:rPr lang="en-IE" sz="2000" dirty="0" smtClean="0">
                <a:solidFill>
                  <a:schemeClr val="tx1"/>
                </a:solidFill>
              </a:rPr>
              <a:t>Enumerate the possible actions that are open to you.</a:t>
            </a:r>
          </a:p>
          <a:p>
            <a:pPr marL="457200" indent="-457200" algn="l">
              <a:buFont typeface="+mj-lt"/>
              <a:buAutoNum type="arabicPeriod"/>
            </a:pPr>
            <a:endParaRPr lang="en-IE" sz="2000" dirty="0">
              <a:solidFill>
                <a:schemeClr val="tx1"/>
              </a:solidFill>
            </a:endParaRPr>
          </a:p>
          <a:p>
            <a:pPr marL="457200" indent="-457200" algn="l">
              <a:buFont typeface="+mj-lt"/>
              <a:buAutoNum type="arabicPeriod"/>
            </a:pPr>
            <a:r>
              <a:rPr lang="en-IE" sz="2000" dirty="0" smtClean="0">
                <a:solidFill>
                  <a:schemeClr val="tx1"/>
                </a:solidFill>
              </a:rPr>
              <a:t>For each action enumerate the costs and the benefits.</a:t>
            </a:r>
          </a:p>
          <a:p>
            <a:pPr marL="457200" indent="-457200" algn="l">
              <a:buFont typeface="+mj-lt"/>
              <a:buAutoNum type="arabicPeriod"/>
            </a:pPr>
            <a:endParaRPr lang="en-IE" sz="2000" dirty="0">
              <a:solidFill>
                <a:schemeClr val="tx1"/>
              </a:solidFill>
            </a:endParaRPr>
          </a:p>
          <a:p>
            <a:pPr marL="457200" indent="-457200" algn="l">
              <a:buFont typeface="+mj-lt"/>
              <a:buAutoNum type="arabicPeriod"/>
            </a:pPr>
            <a:r>
              <a:rPr lang="en-IE" sz="2000" dirty="0" smtClean="0">
                <a:solidFill>
                  <a:schemeClr val="tx1"/>
                </a:solidFill>
              </a:rPr>
              <a:t>For each action compute net-benefits </a:t>
            </a:r>
          </a:p>
          <a:p>
            <a:pPr marL="914400" lvl="1" indent="-457200" algn="l">
              <a:buFont typeface="Arial" panose="020B0604020202020204" pitchFamily="34" charset="0"/>
              <a:buChar char="•"/>
            </a:pPr>
            <a:r>
              <a:rPr lang="en-IE" sz="1600" dirty="0" smtClean="0">
                <a:solidFill>
                  <a:schemeClr val="tx1"/>
                </a:solidFill>
              </a:rPr>
              <a:t>net-benefit =  benefits  –  costs </a:t>
            </a:r>
          </a:p>
          <a:p>
            <a:pPr marL="457200" indent="-457200" algn="l">
              <a:buFont typeface="+mj-lt"/>
              <a:buAutoNum type="arabicPeriod"/>
            </a:pPr>
            <a:endParaRPr lang="en-IE" sz="2000" dirty="0">
              <a:solidFill>
                <a:schemeClr val="tx1"/>
              </a:solidFill>
            </a:endParaRPr>
          </a:p>
          <a:p>
            <a:pPr marL="457200" indent="-457200" algn="l">
              <a:buFont typeface="+mj-lt"/>
              <a:buAutoNum type="arabicPeriod"/>
            </a:pPr>
            <a:r>
              <a:rPr lang="en-IE" sz="2000" dirty="0" smtClean="0">
                <a:solidFill>
                  <a:schemeClr val="tx1"/>
                </a:solidFill>
              </a:rPr>
              <a:t>Choose that action which has the greatest net-benefit.</a:t>
            </a:r>
            <a:endParaRPr lang="en-IE" dirty="0">
              <a:solidFill>
                <a:schemeClr val="tx1"/>
              </a:solidFill>
            </a:endParaRPr>
          </a:p>
        </p:txBody>
      </p:sp>
    </p:spTree>
    <p:extLst>
      <p:ext uri="{BB962C8B-B14F-4D97-AF65-F5344CB8AC3E}">
        <p14:creationId xmlns:p14="http://schemas.microsoft.com/office/powerpoint/2010/main" val="374741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1371600" y="724954"/>
            <a:ext cx="5981744" cy="893432"/>
          </a:xfrm>
        </p:spPr>
        <p:txBody>
          <a:bodyPr/>
          <a:lstStyle/>
          <a:p>
            <a:r>
              <a:rPr lang="en-IE" dirty="0" smtClean="0">
                <a:solidFill>
                  <a:schemeClr val="tx2"/>
                </a:solidFill>
              </a:rPr>
              <a:t>Cost-Benefit Analysis</a:t>
            </a:r>
            <a:endParaRPr lang="en-IE" dirty="0">
              <a:solidFill>
                <a:schemeClr val="tx2"/>
              </a:solidFill>
            </a:endParaRPr>
          </a:p>
        </p:txBody>
      </p:sp>
      <p:sp>
        <p:nvSpPr>
          <p:cNvPr id="8" name="Subtitle 2"/>
          <p:cNvSpPr>
            <a:spLocks noGrp="1"/>
          </p:cNvSpPr>
          <p:nvPr>
            <p:ph type="subTitle" idx="1"/>
          </p:nvPr>
        </p:nvSpPr>
        <p:spPr>
          <a:xfrm>
            <a:off x="715224" y="2239789"/>
            <a:ext cx="6400800" cy="3482680"/>
          </a:xfrm>
        </p:spPr>
        <p:txBody>
          <a:bodyPr>
            <a:normAutofit/>
          </a:bodyPr>
          <a:lstStyle/>
          <a:p>
            <a:pPr marL="457200" indent="-457200" algn="l">
              <a:buFont typeface="Wingdings" panose="05000000000000000000" pitchFamily="2" charset="2"/>
              <a:buChar char="Ø"/>
            </a:pPr>
            <a:r>
              <a:rPr lang="en-IE" sz="2000" dirty="0" smtClean="0">
                <a:solidFill>
                  <a:schemeClr val="tx1"/>
                </a:solidFill>
              </a:rPr>
              <a:t>Focus of cost-benefit analysis lies </a:t>
            </a:r>
            <a:r>
              <a:rPr lang="en-IE" sz="2000" dirty="0">
                <a:solidFill>
                  <a:schemeClr val="tx1"/>
                </a:solidFill>
              </a:rPr>
              <a:t>on quantification of costs and </a:t>
            </a:r>
            <a:r>
              <a:rPr lang="en-IE" sz="2000" dirty="0" smtClean="0">
                <a:solidFill>
                  <a:schemeClr val="tx1"/>
                </a:solidFill>
              </a:rPr>
              <a:t>benefits, not so much on probabilities.</a:t>
            </a:r>
          </a:p>
          <a:p>
            <a:pPr marL="457200" indent="-457200" algn="l">
              <a:buFont typeface="Wingdings" panose="05000000000000000000" pitchFamily="2" charset="2"/>
              <a:buChar char="Ø"/>
            </a:pPr>
            <a:endParaRPr lang="en-IE" sz="2000" dirty="0" smtClean="0">
              <a:solidFill>
                <a:schemeClr val="tx1"/>
              </a:solidFill>
            </a:endParaRPr>
          </a:p>
          <a:p>
            <a:pPr marL="457200" indent="-457200" algn="l">
              <a:buFont typeface="Wingdings" panose="05000000000000000000" pitchFamily="2" charset="2"/>
              <a:buChar char="Ø"/>
            </a:pPr>
            <a:r>
              <a:rPr lang="en-IE" sz="2000" dirty="0">
                <a:solidFill>
                  <a:schemeClr val="tx1"/>
                </a:solidFill>
              </a:rPr>
              <a:t>Certain state of knowledge </a:t>
            </a:r>
            <a:r>
              <a:rPr lang="en-IE" sz="2000" dirty="0" smtClean="0">
                <a:solidFill>
                  <a:schemeClr val="tx1"/>
                </a:solidFill>
              </a:rPr>
              <a:t>implicitly </a:t>
            </a:r>
            <a:r>
              <a:rPr lang="en-IE" sz="2000" dirty="0">
                <a:solidFill>
                  <a:schemeClr val="tx1"/>
                </a:solidFill>
              </a:rPr>
              <a:t>assumed.</a:t>
            </a:r>
          </a:p>
          <a:p>
            <a:pPr marL="342900" indent="-342900" algn="l">
              <a:buFont typeface="Wingdings" panose="05000000000000000000" pitchFamily="2" charset="2"/>
              <a:buChar char="Ø"/>
            </a:pPr>
            <a:endParaRPr lang="en-IE" sz="2000" dirty="0">
              <a:solidFill>
                <a:schemeClr val="tx1"/>
              </a:solidFill>
            </a:endParaRPr>
          </a:p>
          <a:p>
            <a:pPr marL="457200" indent="-457200" algn="l">
              <a:buFont typeface="Wingdings" panose="05000000000000000000" pitchFamily="2" charset="2"/>
              <a:buChar char="Ø"/>
            </a:pPr>
            <a:r>
              <a:rPr lang="en-IE" sz="2000" dirty="0" smtClean="0">
                <a:solidFill>
                  <a:schemeClr val="tx1"/>
                </a:solidFill>
              </a:rPr>
              <a:t>But reality is often uncertain.</a:t>
            </a:r>
          </a:p>
          <a:p>
            <a:pPr marL="457200" indent="-457200" algn="l">
              <a:buFont typeface="Wingdings" panose="05000000000000000000" pitchFamily="2" charset="2"/>
              <a:buChar char="Ø"/>
            </a:pPr>
            <a:endParaRPr lang="en-IE" sz="2000" dirty="0">
              <a:solidFill>
                <a:schemeClr val="tx1"/>
              </a:solidFill>
            </a:endParaRPr>
          </a:p>
          <a:p>
            <a:pPr marL="457200" indent="-457200" algn="l">
              <a:buFont typeface="Wingdings" panose="05000000000000000000" pitchFamily="2" charset="2"/>
              <a:buChar char="Ø"/>
            </a:pPr>
            <a:r>
              <a:rPr lang="en-IE" sz="2000" dirty="0" smtClean="0">
                <a:solidFill>
                  <a:schemeClr val="tx1"/>
                </a:solidFill>
              </a:rPr>
              <a:t>Uncertainty regarding the consequences of our (</a:t>
            </a:r>
            <a:r>
              <a:rPr lang="en-IE" sz="2000" dirty="0" smtClean="0">
                <a:solidFill>
                  <a:schemeClr val="tx1"/>
                </a:solidFill>
              </a:rPr>
              <a:t>in)actions </a:t>
            </a:r>
            <a:r>
              <a:rPr lang="en-IE" sz="2000" dirty="0" smtClean="0">
                <a:solidFill>
                  <a:schemeClr val="tx1"/>
                </a:solidFill>
              </a:rPr>
              <a:t>are the essence of ‘risk’.</a:t>
            </a:r>
            <a:endParaRPr lang="en-IE" sz="2000" dirty="0">
              <a:solidFill>
                <a:schemeClr val="tx1"/>
              </a:solidFill>
            </a:endParaRPr>
          </a:p>
          <a:p>
            <a:pPr algn="l"/>
            <a:endParaRPr lang="en-IE" sz="2000" dirty="0">
              <a:solidFill>
                <a:schemeClr val="tx1"/>
              </a:solidFill>
            </a:endParaRPr>
          </a:p>
        </p:txBody>
      </p:sp>
    </p:spTree>
    <p:extLst>
      <p:ext uri="{BB962C8B-B14F-4D97-AF65-F5344CB8AC3E}">
        <p14:creationId xmlns:p14="http://schemas.microsoft.com/office/powerpoint/2010/main" val="416781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1371600" y="724954"/>
            <a:ext cx="5981744" cy="893432"/>
          </a:xfrm>
        </p:spPr>
        <p:txBody>
          <a:bodyPr>
            <a:normAutofit fontScale="90000"/>
          </a:bodyPr>
          <a:lstStyle/>
          <a:p>
            <a:r>
              <a:rPr lang="en-IE" dirty="0" smtClean="0">
                <a:solidFill>
                  <a:schemeClr val="tx2"/>
                </a:solidFill>
              </a:rPr>
              <a:t>Risk-Based Decision Making Framework</a:t>
            </a:r>
            <a:endParaRPr lang="en-IE" dirty="0">
              <a:solidFill>
                <a:schemeClr val="tx2"/>
              </a:solidFill>
            </a:endParaRPr>
          </a:p>
        </p:txBody>
      </p:sp>
      <p:sp>
        <p:nvSpPr>
          <p:cNvPr id="8" name="Subtitle 2"/>
          <p:cNvSpPr>
            <a:spLocks noGrp="1"/>
          </p:cNvSpPr>
          <p:nvPr>
            <p:ph type="subTitle" idx="1"/>
          </p:nvPr>
        </p:nvSpPr>
        <p:spPr>
          <a:xfrm>
            <a:off x="840484" y="2379501"/>
            <a:ext cx="6400800" cy="3182055"/>
          </a:xfrm>
        </p:spPr>
        <p:txBody>
          <a:bodyPr>
            <a:normAutofit fontScale="40000" lnSpcReduction="20000"/>
          </a:bodyPr>
          <a:lstStyle/>
          <a:p>
            <a:pPr marL="457200" indent="-457200" algn="l">
              <a:buFont typeface="+mj-lt"/>
              <a:buAutoNum type="arabicPeriod"/>
            </a:pPr>
            <a:r>
              <a:rPr lang="en-IE" sz="5000" dirty="0" smtClean="0">
                <a:solidFill>
                  <a:schemeClr val="tx1"/>
                </a:solidFill>
              </a:rPr>
              <a:t>Enumerate all possible actions that are open to you.</a:t>
            </a:r>
          </a:p>
          <a:p>
            <a:pPr marL="457200" indent="-457200" algn="l">
              <a:buFont typeface="+mj-lt"/>
              <a:buAutoNum type="arabicPeriod"/>
            </a:pPr>
            <a:endParaRPr lang="en-IE" sz="5000" dirty="0" smtClean="0">
              <a:solidFill>
                <a:schemeClr val="tx1"/>
              </a:solidFill>
            </a:endParaRPr>
          </a:p>
          <a:p>
            <a:pPr marL="457200" indent="-457200" algn="l">
              <a:buFont typeface="+mj-lt"/>
              <a:buAutoNum type="arabicPeriod"/>
            </a:pPr>
            <a:r>
              <a:rPr lang="en-IE" sz="5000" dirty="0" smtClean="0">
                <a:solidFill>
                  <a:schemeClr val="tx1"/>
                </a:solidFill>
              </a:rPr>
              <a:t>For each action enumerate all possibilities.</a:t>
            </a:r>
          </a:p>
          <a:p>
            <a:pPr marL="914400" lvl="1" indent="-457200" algn="l">
              <a:buFont typeface="+mj-lt"/>
              <a:buAutoNum type="alphaLcParenR"/>
            </a:pPr>
            <a:endParaRPr lang="en-IE" sz="5000" dirty="0">
              <a:solidFill>
                <a:schemeClr val="tx1"/>
              </a:solidFill>
            </a:endParaRPr>
          </a:p>
          <a:p>
            <a:pPr marL="457200" indent="-457200" algn="l">
              <a:buFont typeface="+mj-lt"/>
              <a:buAutoNum type="arabicPeriod"/>
            </a:pPr>
            <a:r>
              <a:rPr lang="en-IE" sz="5000" dirty="0" smtClean="0">
                <a:solidFill>
                  <a:schemeClr val="tx1"/>
                </a:solidFill>
              </a:rPr>
              <a:t>To </a:t>
            </a:r>
            <a:r>
              <a:rPr lang="en-IE" sz="5000" dirty="0">
                <a:solidFill>
                  <a:schemeClr val="tx1"/>
                </a:solidFill>
              </a:rPr>
              <a:t>each possibility in a given action </a:t>
            </a:r>
            <a:r>
              <a:rPr lang="en-IE" sz="5000" dirty="0" smtClean="0">
                <a:solidFill>
                  <a:schemeClr val="tx1"/>
                </a:solidFill>
              </a:rPr>
              <a:t>assign a probability and a net-benefit. </a:t>
            </a:r>
          </a:p>
          <a:p>
            <a:pPr marL="457200" indent="-457200" algn="l">
              <a:buFont typeface="+mj-lt"/>
              <a:buAutoNum type="arabicPeriod"/>
            </a:pPr>
            <a:endParaRPr lang="en-IE" sz="5000" dirty="0">
              <a:solidFill>
                <a:schemeClr val="tx1"/>
              </a:solidFill>
            </a:endParaRPr>
          </a:p>
          <a:p>
            <a:pPr marL="457200" indent="-457200" algn="l">
              <a:buFont typeface="+mj-lt"/>
              <a:buAutoNum type="arabicPeriod"/>
            </a:pPr>
            <a:r>
              <a:rPr lang="en-IE" sz="5000" dirty="0" smtClean="0">
                <a:solidFill>
                  <a:schemeClr val="tx1"/>
                </a:solidFill>
              </a:rPr>
              <a:t>Choose that action that has a net-benefit probability distribution that lies the most to the right on the net-benefit axis.</a:t>
            </a:r>
            <a:endParaRPr lang="en-IE" sz="5000" dirty="0">
              <a:solidFill>
                <a:schemeClr val="tx1"/>
              </a:solidFill>
            </a:endParaRPr>
          </a:p>
          <a:p>
            <a:pPr marL="457200" indent="-457200" algn="l">
              <a:buFont typeface="+mj-lt"/>
              <a:buAutoNum type="arabicPeriod" startAt="4"/>
            </a:pPr>
            <a:endParaRPr lang="en-IE" sz="2000" dirty="0" smtClean="0">
              <a:solidFill>
                <a:schemeClr val="tx1"/>
              </a:solidFill>
            </a:endParaRPr>
          </a:p>
        </p:txBody>
      </p:sp>
    </p:spTree>
    <p:extLst>
      <p:ext uri="{BB962C8B-B14F-4D97-AF65-F5344CB8AC3E}">
        <p14:creationId xmlns:p14="http://schemas.microsoft.com/office/powerpoint/2010/main" val="231218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1371600" y="724954"/>
            <a:ext cx="5981744" cy="893432"/>
          </a:xfrm>
        </p:spPr>
        <p:txBody>
          <a:bodyPr>
            <a:normAutofit fontScale="90000"/>
          </a:bodyPr>
          <a:lstStyle/>
          <a:p>
            <a:r>
              <a:rPr lang="en-IE" dirty="0" smtClean="0">
                <a:solidFill>
                  <a:schemeClr val="tx2"/>
                </a:solidFill>
              </a:rPr>
              <a:t>The Two Phases of the </a:t>
            </a:r>
            <a:r>
              <a:rPr lang="en-IE" dirty="0" smtClean="0">
                <a:solidFill>
                  <a:schemeClr val="tx2"/>
                </a:solidFill>
              </a:rPr>
              <a:t>Framework</a:t>
            </a:r>
            <a:endParaRPr lang="en-IE" dirty="0">
              <a:solidFill>
                <a:schemeClr val="tx2"/>
              </a:solidFill>
            </a:endParaRPr>
          </a:p>
        </p:txBody>
      </p:sp>
      <p:sp>
        <p:nvSpPr>
          <p:cNvPr id="8" name="Subtitle 2"/>
          <p:cNvSpPr>
            <a:spLocks noGrp="1"/>
          </p:cNvSpPr>
          <p:nvPr>
            <p:ph type="subTitle" idx="1"/>
          </p:nvPr>
        </p:nvSpPr>
        <p:spPr>
          <a:xfrm>
            <a:off x="840484" y="2379501"/>
            <a:ext cx="6400800" cy="4346976"/>
          </a:xfrm>
        </p:spPr>
        <p:txBody>
          <a:bodyPr>
            <a:normAutofit fontScale="40000" lnSpcReduction="20000"/>
          </a:bodyPr>
          <a:lstStyle/>
          <a:p>
            <a:pPr marL="457200" indent="-457200" algn="l">
              <a:buFont typeface="+mj-lt"/>
              <a:buAutoNum type="arabicPeriod"/>
            </a:pPr>
            <a:r>
              <a:rPr lang="en-IE" sz="6000" dirty="0" smtClean="0">
                <a:solidFill>
                  <a:schemeClr val="tx1"/>
                </a:solidFill>
              </a:rPr>
              <a:t>Inference phase:</a:t>
            </a:r>
          </a:p>
          <a:p>
            <a:pPr marL="457200" indent="-457200" algn="l">
              <a:buFont typeface="+mj-lt"/>
              <a:buAutoNum type="arabicPeriod"/>
            </a:pPr>
            <a:endParaRPr lang="en-IE" sz="5000" dirty="0" smtClean="0">
              <a:solidFill>
                <a:schemeClr val="tx1"/>
              </a:solidFill>
            </a:endParaRPr>
          </a:p>
          <a:p>
            <a:pPr marL="1028700" lvl="1" indent="-571500" algn="l">
              <a:buFont typeface="Wingdings" panose="05000000000000000000" pitchFamily="2" charset="2"/>
              <a:buChar char="Ø"/>
            </a:pPr>
            <a:r>
              <a:rPr lang="en-IE" sz="4200" dirty="0" smtClean="0">
                <a:solidFill>
                  <a:schemeClr val="tx1"/>
                </a:solidFill>
              </a:rPr>
              <a:t>Enumerate all possible actions that are open to you.</a:t>
            </a:r>
          </a:p>
          <a:p>
            <a:pPr marL="1028700" lvl="1" indent="-571500" algn="l">
              <a:buFont typeface="Wingdings" panose="05000000000000000000" pitchFamily="2" charset="2"/>
              <a:buChar char="Ø"/>
            </a:pPr>
            <a:endParaRPr lang="en-IE" sz="4200" dirty="0">
              <a:solidFill>
                <a:schemeClr val="tx1"/>
              </a:solidFill>
            </a:endParaRPr>
          </a:p>
          <a:p>
            <a:pPr marL="1028700" lvl="1" indent="-571500" algn="l">
              <a:buFont typeface="Wingdings" panose="05000000000000000000" pitchFamily="2" charset="2"/>
              <a:buChar char="Ø"/>
            </a:pPr>
            <a:r>
              <a:rPr lang="en-IE" sz="4600" dirty="0" smtClean="0">
                <a:solidFill>
                  <a:schemeClr val="tx1"/>
                </a:solidFill>
              </a:rPr>
              <a:t>For each action enumerate all possibilities.</a:t>
            </a:r>
          </a:p>
          <a:p>
            <a:pPr marL="1028700" lvl="1" indent="-571500" algn="l">
              <a:buFont typeface="Wingdings" panose="05000000000000000000" pitchFamily="2" charset="2"/>
              <a:buChar char="Ø"/>
            </a:pPr>
            <a:endParaRPr lang="en-IE" sz="4600" dirty="0">
              <a:solidFill>
                <a:schemeClr val="tx1"/>
              </a:solidFill>
            </a:endParaRPr>
          </a:p>
          <a:p>
            <a:pPr marL="1028700" lvl="1" indent="-571500" algn="l">
              <a:buFont typeface="Wingdings" panose="05000000000000000000" pitchFamily="2" charset="2"/>
              <a:buChar char="Ø"/>
            </a:pPr>
            <a:r>
              <a:rPr lang="en-IE" sz="4600" dirty="0" smtClean="0">
                <a:solidFill>
                  <a:schemeClr val="tx1"/>
                </a:solidFill>
              </a:rPr>
              <a:t>Assign to each possibility in a given action a probability and a net-benefit. </a:t>
            </a:r>
          </a:p>
          <a:p>
            <a:pPr marL="457200" indent="-457200" algn="l">
              <a:buFont typeface="+mj-lt"/>
              <a:buAutoNum type="arabicPeriod"/>
            </a:pPr>
            <a:endParaRPr lang="en-IE" sz="5000" dirty="0" smtClean="0">
              <a:solidFill>
                <a:schemeClr val="tx1"/>
              </a:solidFill>
            </a:endParaRPr>
          </a:p>
          <a:p>
            <a:pPr marL="457200" indent="-457200" algn="l">
              <a:buFont typeface="+mj-lt"/>
              <a:buAutoNum type="arabicPeriod"/>
            </a:pPr>
            <a:r>
              <a:rPr lang="en-IE" sz="6000" dirty="0" smtClean="0">
                <a:solidFill>
                  <a:schemeClr val="tx1"/>
                </a:solidFill>
              </a:rPr>
              <a:t>Decision phase:</a:t>
            </a:r>
          </a:p>
          <a:p>
            <a:pPr marL="457200" indent="-457200" algn="l">
              <a:buFont typeface="+mj-lt"/>
              <a:buAutoNum type="arabicPeriod"/>
            </a:pPr>
            <a:endParaRPr lang="en-IE" sz="5000" dirty="0">
              <a:solidFill>
                <a:schemeClr val="tx1"/>
              </a:solidFill>
            </a:endParaRPr>
          </a:p>
          <a:p>
            <a:pPr marL="1028700" lvl="1" indent="-571500" algn="l">
              <a:buFont typeface="Wingdings" panose="05000000000000000000" pitchFamily="2" charset="2"/>
              <a:buChar char="Ø"/>
            </a:pPr>
            <a:r>
              <a:rPr lang="en-IE" sz="4500" dirty="0" smtClean="0">
                <a:solidFill>
                  <a:schemeClr val="tx1"/>
                </a:solidFill>
              </a:rPr>
              <a:t>Choose that action that has a net-benefit probability distribution that lies the most to the right on the net-benefit axis.</a:t>
            </a:r>
            <a:endParaRPr lang="en-IE" sz="4500" dirty="0">
              <a:solidFill>
                <a:schemeClr val="tx1"/>
              </a:solidFill>
            </a:endParaRPr>
          </a:p>
          <a:p>
            <a:pPr marL="457200" indent="-457200" algn="l">
              <a:buFont typeface="+mj-lt"/>
              <a:buAutoNum type="arabicPeriod" startAt="4"/>
            </a:pPr>
            <a:endParaRPr lang="en-IE" sz="2000" dirty="0" smtClean="0">
              <a:solidFill>
                <a:schemeClr val="tx1"/>
              </a:solidFill>
            </a:endParaRPr>
          </a:p>
        </p:txBody>
      </p:sp>
    </p:spTree>
    <p:extLst>
      <p:ext uri="{BB962C8B-B14F-4D97-AF65-F5344CB8AC3E}">
        <p14:creationId xmlns:p14="http://schemas.microsoft.com/office/powerpoint/2010/main" val="359381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1371600" y="724954"/>
            <a:ext cx="5981744" cy="893432"/>
          </a:xfrm>
        </p:spPr>
        <p:txBody>
          <a:bodyPr>
            <a:normAutofit/>
          </a:bodyPr>
          <a:lstStyle/>
          <a:p>
            <a:r>
              <a:rPr lang="en-IE" dirty="0" smtClean="0">
                <a:solidFill>
                  <a:schemeClr val="tx2"/>
                </a:solidFill>
              </a:rPr>
              <a:t>Inference </a:t>
            </a:r>
            <a:r>
              <a:rPr lang="en-IE" dirty="0" smtClean="0">
                <a:solidFill>
                  <a:schemeClr val="tx2"/>
                </a:solidFill>
              </a:rPr>
              <a:t>Phase</a:t>
            </a:r>
            <a:endParaRPr lang="en-IE" dirty="0">
              <a:solidFill>
                <a:schemeClr val="tx2"/>
              </a:solidFill>
            </a:endParaRPr>
          </a:p>
        </p:txBody>
      </p:sp>
      <p:sp>
        <p:nvSpPr>
          <p:cNvPr id="8" name="Subtitle 2"/>
          <p:cNvSpPr>
            <a:spLocks noGrp="1"/>
          </p:cNvSpPr>
          <p:nvPr>
            <p:ph type="subTitle" idx="1"/>
          </p:nvPr>
        </p:nvSpPr>
        <p:spPr>
          <a:xfrm>
            <a:off x="840484" y="1523797"/>
            <a:ext cx="6400800" cy="4251305"/>
          </a:xfrm>
        </p:spPr>
        <p:txBody>
          <a:bodyPr>
            <a:normAutofit fontScale="25000" lnSpcReduction="20000"/>
          </a:bodyPr>
          <a:lstStyle/>
          <a:p>
            <a:pPr marL="457200" indent="-457200" algn="l">
              <a:buFont typeface="+mj-lt"/>
              <a:buAutoNum type="arabicPeriod"/>
            </a:pPr>
            <a:endParaRPr lang="en-IE" sz="5000" dirty="0" smtClean="0">
              <a:solidFill>
                <a:schemeClr val="tx1"/>
              </a:solidFill>
            </a:endParaRPr>
          </a:p>
          <a:p>
            <a:pPr marL="571500" indent="-571500" algn="l">
              <a:buFont typeface="Wingdings" panose="05000000000000000000" pitchFamily="2" charset="2"/>
              <a:buChar char="Ø"/>
            </a:pPr>
            <a:r>
              <a:rPr lang="en-IE" sz="6400" dirty="0" smtClean="0">
                <a:solidFill>
                  <a:schemeClr val="tx1"/>
                </a:solidFill>
              </a:rPr>
              <a:t>Modelling of net-benefit probability distributions for</a:t>
            </a:r>
          </a:p>
          <a:p>
            <a:pPr marL="1028700" lvl="1" indent="-571500" algn="l">
              <a:buFont typeface="Wingdings" panose="05000000000000000000" pitchFamily="2" charset="2"/>
              <a:buChar char="Ø"/>
            </a:pPr>
            <a:endParaRPr lang="en-IE" sz="4300" dirty="0" smtClean="0">
              <a:solidFill>
                <a:schemeClr val="tx1"/>
              </a:solidFill>
            </a:endParaRPr>
          </a:p>
          <a:p>
            <a:pPr marL="1028700" lvl="1" indent="-571500" algn="l">
              <a:buFont typeface="Courier New" panose="02070309020205020404" pitchFamily="49" charset="0"/>
              <a:buChar char="o"/>
            </a:pPr>
            <a:r>
              <a:rPr lang="en-IE" sz="5600" dirty="0" smtClean="0">
                <a:solidFill>
                  <a:schemeClr val="tx1"/>
                </a:solidFill>
              </a:rPr>
              <a:t>Single hazards</a:t>
            </a:r>
          </a:p>
          <a:p>
            <a:pPr marL="1028700" lvl="1" indent="-571500" algn="l">
              <a:buFont typeface="Courier New" panose="02070309020205020404" pitchFamily="49" charset="0"/>
              <a:buChar char="o"/>
            </a:pPr>
            <a:r>
              <a:rPr lang="en-IE" sz="5600" dirty="0" smtClean="0">
                <a:solidFill>
                  <a:schemeClr val="tx1"/>
                </a:solidFill>
              </a:rPr>
              <a:t>Multiple hazards</a:t>
            </a:r>
          </a:p>
          <a:p>
            <a:pPr marL="1028700" lvl="1" indent="-571500" algn="l">
              <a:buFont typeface="Courier New" panose="02070309020205020404" pitchFamily="49" charset="0"/>
              <a:buChar char="o"/>
            </a:pPr>
            <a:r>
              <a:rPr lang="en-IE" sz="5600" dirty="0" smtClean="0">
                <a:solidFill>
                  <a:schemeClr val="tx1"/>
                </a:solidFill>
              </a:rPr>
              <a:t>Cascading effects</a:t>
            </a:r>
          </a:p>
          <a:p>
            <a:pPr lvl="1" algn="l"/>
            <a:endParaRPr lang="en-IE" sz="4300" dirty="0" smtClean="0">
              <a:solidFill>
                <a:schemeClr val="tx1"/>
              </a:solidFill>
            </a:endParaRPr>
          </a:p>
          <a:p>
            <a:pPr lvl="1" algn="l"/>
            <a:endParaRPr lang="en-IE" sz="4300" dirty="0">
              <a:solidFill>
                <a:schemeClr val="tx1"/>
              </a:solidFill>
            </a:endParaRPr>
          </a:p>
          <a:p>
            <a:pPr marL="685800" indent="-685800" algn="l">
              <a:buFont typeface="Wingdings" panose="05000000000000000000" pitchFamily="2" charset="2"/>
              <a:buChar char="Ø"/>
            </a:pPr>
            <a:r>
              <a:rPr lang="en-IE" sz="6400" dirty="0" smtClean="0">
                <a:solidFill>
                  <a:schemeClr val="tx1"/>
                </a:solidFill>
              </a:rPr>
              <a:t>Taking into account</a:t>
            </a:r>
          </a:p>
          <a:p>
            <a:pPr marL="571500" indent="-571500" algn="l">
              <a:buFont typeface="Courier New" panose="02070309020205020404" pitchFamily="49" charset="0"/>
              <a:buChar char="o"/>
            </a:pPr>
            <a:endParaRPr lang="en-IE" sz="4700" dirty="0" smtClean="0">
              <a:solidFill>
                <a:schemeClr val="tx1"/>
              </a:solidFill>
            </a:endParaRPr>
          </a:p>
          <a:p>
            <a:pPr marL="1028700" lvl="1" indent="-571500" algn="l">
              <a:buFont typeface="Courier New" panose="02070309020205020404" pitchFamily="49" charset="0"/>
              <a:buChar char="o"/>
            </a:pPr>
            <a:r>
              <a:rPr lang="en-IE" sz="5600" dirty="0" smtClean="0">
                <a:solidFill>
                  <a:schemeClr val="tx1"/>
                </a:solidFill>
              </a:rPr>
              <a:t>Human and organizational factors</a:t>
            </a:r>
          </a:p>
          <a:p>
            <a:pPr algn="l"/>
            <a:endParaRPr lang="en-IE" sz="4700" dirty="0" smtClean="0">
              <a:solidFill>
                <a:schemeClr val="tx1"/>
              </a:solidFill>
            </a:endParaRPr>
          </a:p>
          <a:p>
            <a:pPr algn="l"/>
            <a:endParaRPr lang="en-IE" sz="4700" dirty="0" smtClean="0">
              <a:solidFill>
                <a:schemeClr val="tx1"/>
              </a:solidFill>
            </a:endParaRPr>
          </a:p>
          <a:p>
            <a:pPr marL="571500" indent="-571500" algn="l">
              <a:buFont typeface="Wingdings" panose="05000000000000000000" pitchFamily="2" charset="2"/>
              <a:buChar char="Ø"/>
            </a:pPr>
            <a:r>
              <a:rPr lang="en-IE" sz="6400" dirty="0" smtClean="0">
                <a:solidFill>
                  <a:schemeClr val="tx1"/>
                </a:solidFill>
              </a:rPr>
              <a:t>By way of (Bayesian) probability theory</a:t>
            </a:r>
          </a:p>
          <a:p>
            <a:pPr marL="571500" indent="-571500" algn="l">
              <a:buFont typeface="Wingdings" panose="05000000000000000000" pitchFamily="2" charset="2"/>
              <a:buChar char="Ø"/>
            </a:pPr>
            <a:endParaRPr lang="en-IE" sz="4300" dirty="0" smtClean="0">
              <a:solidFill>
                <a:schemeClr val="tx1"/>
              </a:solidFill>
            </a:endParaRPr>
          </a:p>
          <a:p>
            <a:pPr marL="1028700" lvl="1" indent="-571500" algn="l">
              <a:buFont typeface="Courier New" panose="02070309020205020404" pitchFamily="49" charset="0"/>
              <a:buChar char="o"/>
            </a:pPr>
            <a:r>
              <a:rPr lang="en-IE" sz="5600" dirty="0" smtClean="0">
                <a:solidFill>
                  <a:schemeClr val="tx1"/>
                </a:solidFill>
              </a:rPr>
              <a:t>Bayesian </a:t>
            </a:r>
            <a:r>
              <a:rPr lang="en-IE" sz="5600" dirty="0" smtClean="0">
                <a:solidFill>
                  <a:schemeClr val="tx1"/>
                </a:solidFill>
              </a:rPr>
              <a:t>networks</a:t>
            </a:r>
            <a:endParaRPr lang="en-IE" sz="5600" dirty="0" smtClean="0">
              <a:solidFill>
                <a:schemeClr val="tx1"/>
              </a:solidFill>
            </a:endParaRPr>
          </a:p>
          <a:p>
            <a:pPr marL="1028700" lvl="1" indent="-571500" algn="l">
              <a:buFont typeface="Courier New" panose="02070309020205020404" pitchFamily="49" charset="0"/>
              <a:buChar char="o"/>
            </a:pPr>
            <a:r>
              <a:rPr lang="en-IE" sz="5600" dirty="0" smtClean="0">
                <a:solidFill>
                  <a:schemeClr val="tx1"/>
                </a:solidFill>
              </a:rPr>
              <a:t>Event </a:t>
            </a:r>
            <a:r>
              <a:rPr lang="en-IE" sz="5600" dirty="0" smtClean="0">
                <a:solidFill>
                  <a:schemeClr val="tx1"/>
                </a:solidFill>
              </a:rPr>
              <a:t>trees</a:t>
            </a:r>
            <a:endParaRPr lang="en-IE" sz="5600" dirty="0">
              <a:solidFill>
                <a:schemeClr val="tx1"/>
              </a:solidFill>
            </a:endParaRPr>
          </a:p>
          <a:p>
            <a:pPr marL="571500" indent="-571500" algn="l">
              <a:buFont typeface="Wingdings" panose="05000000000000000000" pitchFamily="2" charset="2"/>
              <a:buChar char="Ø"/>
            </a:pPr>
            <a:endParaRPr lang="en-GB" sz="4700" dirty="0" smtClean="0">
              <a:solidFill>
                <a:schemeClr val="tx1"/>
              </a:solidFill>
            </a:endParaRPr>
          </a:p>
          <a:p>
            <a:pPr marL="571500" indent="-571500" algn="l">
              <a:buFont typeface="Wingdings" panose="05000000000000000000" pitchFamily="2" charset="2"/>
              <a:buChar char="Ø"/>
            </a:pPr>
            <a:endParaRPr lang="en-GB" sz="4700" dirty="0" smtClean="0">
              <a:solidFill>
                <a:schemeClr val="tx1"/>
              </a:solidFill>
            </a:endParaRPr>
          </a:p>
          <a:p>
            <a:pPr marL="571500" indent="-571500" algn="l">
              <a:buFont typeface="Wingdings" panose="05000000000000000000" pitchFamily="2" charset="2"/>
              <a:buChar char="Ø"/>
            </a:pPr>
            <a:r>
              <a:rPr lang="en-GB" sz="6400" dirty="0" smtClean="0">
                <a:solidFill>
                  <a:schemeClr val="tx1"/>
                </a:solidFill>
              </a:rPr>
              <a:t>“Based </a:t>
            </a:r>
            <a:r>
              <a:rPr lang="en-GB" sz="6400" dirty="0">
                <a:solidFill>
                  <a:schemeClr val="tx1"/>
                </a:solidFill>
              </a:rPr>
              <a:t>on everything you can see and all your past </a:t>
            </a:r>
            <a:r>
              <a:rPr lang="en-GB" sz="6400" dirty="0" smtClean="0">
                <a:solidFill>
                  <a:schemeClr val="tx1"/>
                </a:solidFill>
              </a:rPr>
              <a:t>experience.”</a:t>
            </a:r>
          </a:p>
          <a:p>
            <a:pPr marL="571500" indent="-571500" algn="l">
              <a:buFont typeface="Wingdings" panose="05000000000000000000" pitchFamily="2" charset="2"/>
              <a:buChar char="Ø"/>
            </a:pPr>
            <a:endParaRPr lang="en-GB" sz="4700" dirty="0" smtClean="0">
              <a:solidFill>
                <a:schemeClr val="tx1"/>
              </a:solidFill>
            </a:endParaRPr>
          </a:p>
          <a:p>
            <a:pPr marL="1028700" lvl="1" indent="-571500" algn="l">
              <a:buFont typeface="Courier New" panose="02070309020205020404" pitchFamily="49" charset="0"/>
              <a:buChar char="o"/>
            </a:pPr>
            <a:r>
              <a:rPr lang="en-GB" sz="5600" dirty="0">
                <a:solidFill>
                  <a:schemeClr val="tx1"/>
                </a:solidFill>
              </a:rPr>
              <a:t>Physical theory</a:t>
            </a:r>
            <a:endParaRPr lang="en-GB" sz="5600" dirty="0" smtClean="0">
              <a:solidFill>
                <a:schemeClr val="tx1"/>
              </a:solidFill>
            </a:endParaRPr>
          </a:p>
          <a:p>
            <a:pPr marL="1028700" lvl="1" indent="-571500" algn="l">
              <a:buFont typeface="Courier New" panose="02070309020205020404" pitchFamily="49" charset="0"/>
              <a:buChar char="o"/>
            </a:pPr>
            <a:r>
              <a:rPr lang="en-GB" sz="5600" dirty="0" smtClean="0">
                <a:solidFill>
                  <a:schemeClr val="tx1"/>
                </a:solidFill>
              </a:rPr>
              <a:t>(GIS) Data</a:t>
            </a:r>
          </a:p>
          <a:p>
            <a:pPr marL="1028700" lvl="1" indent="-571500" algn="l">
              <a:buFont typeface="Courier New" panose="02070309020205020404" pitchFamily="49" charset="0"/>
              <a:buChar char="o"/>
            </a:pPr>
            <a:r>
              <a:rPr lang="en-GB" sz="5600" dirty="0" smtClean="0">
                <a:solidFill>
                  <a:schemeClr val="tx1"/>
                </a:solidFill>
              </a:rPr>
              <a:t>Expert judgment</a:t>
            </a:r>
          </a:p>
          <a:p>
            <a:pPr marL="1028700" lvl="1" indent="-571500" algn="l">
              <a:buFont typeface="Courier New" panose="02070309020205020404" pitchFamily="49" charset="0"/>
              <a:buChar char="o"/>
            </a:pPr>
            <a:endParaRPr lang="en-IE" sz="4200" dirty="0">
              <a:solidFill>
                <a:schemeClr val="tx1"/>
              </a:solidFill>
            </a:endParaRPr>
          </a:p>
        </p:txBody>
      </p:sp>
    </p:spTree>
    <p:extLst>
      <p:ext uri="{BB962C8B-B14F-4D97-AF65-F5344CB8AC3E}">
        <p14:creationId xmlns:p14="http://schemas.microsoft.com/office/powerpoint/2010/main" val="396923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16" end="1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19" end="1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21" end="2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22" end="2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7034543" y="72433"/>
            <a:ext cx="2109457" cy="7328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736" y="5722469"/>
            <a:ext cx="1686264" cy="1135531"/>
          </a:xfrm>
          <a:prstGeom prst="rect">
            <a:avLst/>
          </a:prstGeom>
        </p:spPr>
      </p:pic>
      <p:sp>
        <p:nvSpPr>
          <p:cNvPr id="7" name="Title 1"/>
          <p:cNvSpPr>
            <a:spLocks noGrp="1"/>
          </p:cNvSpPr>
          <p:nvPr>
            <p:ph type="ctrTitle"/>
          </p:nvPr>
        </p:nvSpPr>
        <p:spPr>
          <a:xfrm>
            <a:off x="964504" y="724954"/>
            <a:ext cx="6388840" cy="893432"/>
          </a:xfrm>
        </p:spPr>
        <p:txBody>
          <a:bodyPr>
            <a:normAutofit/>
          </a:bodyPr>
          <a:lstStyle/>
          <a:p>
            <a:r>
              <a:rPr lang="en-IE" dirty="0" smtClean="0">
                <a:solidFill>
                  <a:schemeClr val="tx2"/>
                </a:solidFill>
              </a:rPr>
              <a:t>Zooming-In</a:t>
            </a:r>
            <a:endParaRPr lang="en-IE" dirty="0">
              <a:solidFill>
                <a:schemeClr val="tx2"/>
              </a:solidFill>
            </a:endParaRPr>
          </a:p>
        </p:txBody>
      </p:sp>
      <p:sp>
        <p:nvSpPr>
          <p:cNvPr id="8" name="Subtitle 2"/>
          <p:cNvSpPr>
            <a:spLocks noGrp="1"/>
          </p:cNvSpPr>
          <p:nvPr>
            <p:ph type="subTitle" idx="1"/>
          </p:nvPr>
        </p:nvSpPr>
        <p:spPr>
          <a:xfrm>
            <a:off x="802906" y="2642546"/>
            <a:ext cx="6400800" cy="2443021"/>
          </a:xfrm>
        </p:spPr>
        <p:txBody>
          <a:bodyPr>
            <a:normAutofit fontScale="92500" lnSpcReduction="10000"/>
          </a:bodyPr>
          <a:lstStyle/>
          <a:p>
            <a:pPr marL="457200" indent="-457200" algn="l">
              <a:buFont typeface="Wingdings" panose="05000000000000000000" pitchFamily="2" charset="2"/>
              <a:buChar char="Ø"/>
            </a:pPr>
            <a:r>
              <a:rPr lang="en-IE" sz="2800" dirty="0" smtClean="0">
                <a:solidFill>
                  <a:schemeClr val="tx1"/>
                </a:solidFill>
              </a:rPr>
              <a:t>Modelling of cascading effects in the inference phase.</a:t>
            </a:r>
            <a:endParaRPr lang="en-IE" sz="2800" dirty="0">
              <a:solidFill>
                <a:schemeClr val="tx1"/>
              </a:solidFill>
            </a:endParaRPr>
          </a:p>
          <a:p>
            <a:pPr marL="457200" indent="-457200" algn="l">
              <a:buFont typeface="Wingdings" panose="05000000000000000000" pitchFamily="2" charset="2"/>
              <a:buChar char="Ø"/>
            </a:pPr>
            <a:endParaRPr lang="en-IE" sz="2400" dirty="0" smtClean="0">
              <a:solidFill>
                <a:schemeClr val="tx1"/>
              </a:solidFill>
            </a:endParaRPr>
          </a:p>
          <a:p>
            <a:pPr marL="914400" lvl="1" indent="-457200" algn="l">
              <a:buFont typeface="Courier New" panose="02070309020205020404" pitchFamily="49" charset="0"/>
              <a:buChar char="o"/>
            </a:pPr>
            <a:r>
              <a:rPr lang="en-IE" sz="2400" dirty="0" smtClean="0">
                <a:solidFill>
                  <a:schemeClr val="tx1"/>
                </a:solidFill>
              </a:rPr>
              <a:t>Cascades </a:t>
            </a:r>
            <a:r>
              <a:rPr lang="en-IE" sz="2400" dirty="0" smtClean="0">
                <a:solidFill>
                  <a:schemeClr val="tx1"/>
                </a:solidFill>
              </a:rPr>
              <a:t>propagate through time.</a:t>
            </a:r>
          </a:p>
          <a:p>
            <a:pPr marL="342900" indent="-342900" algn="l">
              <a:buFont typeface="Courier New" panose="02070309020205020404" pitchFamily="49" charset="0"/>
              <a:buChar char="o"/>
            </a:pPr>
            <a:endParaRPr lang="en-IE" sz="2400" dirty="0">
              <a:solidFill>
                <a:schemeClr val="tx1"/>
              </a:solidFill>
            </a:endParaRPr>
          </a:p>
          <a:p>
            <a:pPr marL="914400" lvl="1" indent="-457200" algn="l">
              <a:buFont typeface="Courier New" panose="02070309020205020404" pitchFamily="49" charset="0"/>
              <a:buChar char="o"/>
            </a:pPr>
            <a:r>
              <a:rPr lang="en-IE" sz="2400" dirty="0" smtClean="0">
                <a:solidFill>
                  <a:schemeClr val="tx1"/>
                </a:solidFill>
              </a:rPr>
              <a:t>Cascades are modelled as Markov processes.</a:t>
            </a:r>
          </a:p>
        </p:txBody>
      </p:sp>
    </p:spTree>
    <p:extLst>
      <p:ext uri="{BB962C8B-B14F-4D97-AF65-F5344CB8AC3E}">
        <p14:creationId xmlns:p14="http://schemas.microsoft.com/office/powerpoint/2010/main" val="399778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2088</TotalTime>
  <Words>752</Words>
  <Application>Microsoft Office PowerPoint</Application>
  <PresentationFormat>On-screen Show (4:3)</PresentationFormat>
  <Paragraphs>175</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Custom Design</vt:lpstr>
      <vt:lpstr>A Risk-Based Decision Making Framework</vt:lpstr>
      <vt:lpstr>Decision Making</vt:lpstr>
      <vt:lpstr>Herodotus (430 BC)</vt:lpstr>
      <vt:lpstr>Cost-Benefit Analysis</vt:lpstr>
      <vt:lpstr>Cost-Benefit Analysis</vt:lpstr>
      <vt:lpstr>Risk-Based Decision Making Framework</vt:lpstr>
      <vt:lpstr>The Two Phases of the Framework</vt:lpstr>
      <vt:lpstr>Inference Phase</vt:lpstr>
      <vt:lpstr>Zooming-In</vt:lpstr>
      <vt:lpstr>Markov Processes</vt:lpstr>
      <vt:lpstr>Inference Phase</vt:lpstr>
      <vt:lpstr>What is Risk?</vt:lpstr>
      <vt:lpstr>Decision Phase</vt:lpstr>
      <vt:lpstr>Decision Phase</vt:lpstr>
      <vt:lpstr>PowerPoint Presentation</vt:lpstr>
      <vt:lpstr>RAIN Project  www.rain-project.eu H.R. Noel van Erp h.r.n.vanerp@tudelft.nl </vt:lpstr>
    </vt:vector>
  </TitlesOfParts>
  <Company>Trinity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Caulfield</dc:creator>
  <cp:lastModifiedBy>student</cp:lastModifiedBy>
  <cp:revision>54</cp:revision>
  <dcterms:created xsi:type="dcterms:W3CDTF">2014-05-06T15:17:19Z</dcterms:created>
  <dcterms:modified xsi:type="dcterms:W3CDTF">2017-02-15T23:08:54Z</dcterms:modified>
</cp:coreProperties>
</file>