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75" r:id="rId2"/>
    <p:sldId id="355" r:id="rId3"/>
    <p:sldId id="342" r:id="rId4"/>
    <p:sldId id="356" r:id="rId5"/>
    <p:sldId id="373" r:id="rId6"/>
    <p:sldId id="374" r:id="rId7"/>
    <p:sldId id="371" r:id="rId8"/>
    <p:sldId id="375" r:id="rId9"/>
    <p:sldId id="376" r:id="rId10"/>
    <p:sldId id="377" r:id="rId11"/>
    <p:sldId id="365" r:id="rId12"/>
    <p:sldId id="366" r:id="rId13"/>
    <p:sldId id="340" r:id="rId14"/>
    <p:sldId id="372" r:id="rId15"/>
    <p:sldId id="352" r:id="rId16"/>
    <p:sldId id="368" r:id="rId17"/>
    <p:sldId id="369" r:id="rId18"/>
    <p:sldId id="36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F0BE5-E328-4974-AEBF-126A7A5206A6}" type="datetimeFigureOut">
              <a:rPr lang="en-IE" smtClean="0"/>
              <a:t>07/11/2016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91B13-671F-4617-B9E8-BDCA074BA6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416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1B13-671F-4617-B9E8-BDCA074BA689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114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1B13-671F-4617-B9E8-BDCA074BA689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9069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1B13-671F-4617-B9E8-BDCA074BA689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906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5-06 at 16.23.0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88900"/>
            <a:ext cx="990600" cy="79887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267450"/>
            <a:ext cx="9144000" cy="5905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3347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This project has received funding from the European Union’s Seventh Framework </a:t>
            </a:r>
            <a:r>
              <a:rPr lang="en-US" sz="1400" err="1">
                <a:solidFill>
                  <a:schemeClr val="bg1"/>
                </a:solidFill>
              </a:rPr>
              <a:t>Programme</a:t>
            </a:r>
            <a:r>
              <a:rPr lang="en-US" sz="1400">
                <a:solidFill>
                  <a:schemeClr val="bg1"/>
                </a:solidFill>
              </a:rPr>
              <a:t> for </a:t>
            </a:r>
          </a:p>
          <a:p>
            <a:r>
              <a:rPr lang="en-US" sz="1400">
                <a:solidFill>
                  <a:schemeClr val="bg1"/>
                </a:solidFill>
              </a:rPr>
              <a:t>research, technological development and demonstration under grant agreement no 608166</a:t>
            </a:r>
          </a:p>
        </p:txBody>
      </p:sp>
      <p:pic>
        <p:nvPicPr>
          <p:cNvPr id="3" name="Picture 2" descr="Screen Shot 2014-05-08 at 09.11.1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0" y="5927124"/>
            <a:ext cx="1435100" cy="9308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0" y="5744230"/>
            <a:ext cx="770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400" b="1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contents of this presentation are </a:t>
            </a:r>
            <a:r>
              <a:rPr lang="en-US" sz="1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author’s views and that the European Union is not liable for any use that may be made of the information contained therein</a:t>
            </a:r>
            <a:r>
              <a:rPr lang="en-US" sz="1400" b="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5626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FA8D-F8F4-4435-8879-42CA4BEE2F32}" type="datetime1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This project has received funding form the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C93BC-3007-7141-A3EF-864484E2E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6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841500"/>
            <a:ext cx="5377543" cy="467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872E0-9C94-418F-85D2-1D1631BD1089}" type="datetime1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E"/>
              <a:t>This project has received funding form the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5B214-781C-2747-BCC1-2001E4A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8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624143" y="910926"/>
            <a:ext cx="5981744" cy="89343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2"/>
                </a:solidFill>
              </a:rPr>
              <a:t>Future changes in severe thunderstorm environments in Europe</a:t>
            </a:r>
            <a:endParaRPr lang="en-IE" dirty="0">
              <a:solidFill>
                <a:schemeClr val="tx2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638424" y="2308922"/>
            <a:ext cx="4323655" cy="1098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solidFill>
                  <a:schemeClr val="tx1"/>
                </a:solidFill>
              </a:rPr>
              <a:t>Tom</a:t>
            </a:r>
            <a:r>
              <a:rPr lang="en-US" sz="2400" dirty="0">
                <a:solidFill>
                  <a:schemeClr val="tx1"/>
                </a:solidFill>
              </a:rPr>
              <a:t>á</a:t>
            </a:r>
            <a:r>
              <a:rPr lang="cs-CZ" sz="2400" dirty="0">
                <a:solidFill>
                  <a:schemeClr val="tx1"/>
                </a:solidFill>
              </a:rPr>
              <a:t>š P</a:t>
            </a:r>
            <a:r>
              <a:rPr lang="en-US" sz="2400" dirty="0">
                <a:solidFill>
                  <a:schemeClr val="tx1"/>
                </a:solidFill>
              </a:rPr>
              <a:t>ú</a:t>
            </a:r>
            <a:r>
              <a:rPr lang="cs-CZ" sz="2400" dirty="0">
                <a:solidFill>
                  <a:schemeClr val="tx1"/>
                </a:solidFill>
              </a:rPr>
              <a:t>čik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Pieter Groenemeijer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Lars Tijssen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Anja T. R</a:t>
            </a:r>
            <a:r>
              <a:rPr lang="en-US" sz="2000">
                <a:solidFill>
                  <a:schemeClr val="tx1"/>
                </a:solidFill>
              </a:rPr>
              <a:t>ä</a:t>
            </a:r>
            <a:r>
              <a:rPr lang="sk-SK" sz="2000" smtClean="0">
                <a:solidFill>
                  <a:schemeClr val="tx1"/>
                </a:solidFill>
              </a:rPr>
              <a:t>dler</a:t>
            </a:r>
            <a:endParaRPr lang="en-IE" sz="2000" dirty="0">
              <a:solidFill>
                <a:schemeClr val="tx1"/>
              </a:solidFill>
            </a:endParaRPr>
          </a:p>
          <a:p>
            <a:endParaRPr lang="en-IE" sz="2800" dirty="0">
              <a:solidFill>
                <a:schemeClr val="tx1"/>
              </a:solidFill>
            </a:endParaRPr>
          </a:p>
          <a:p>
            <a:endParaRPr lang="en-IE" sz="2400" dirty="0">
              <a:solidFill>
                <a:schemeClr val="tx1"/>
              </a:solidFill>
            </a:endParaRPr>
          </a:p>
        </p:txBody>
      </p:sp>
      <p:pic>
        <p:nvPicPr>
          <p:cNvPr id="10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68544" cy="103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68" y="3902522"/>
            <a:ext cx="1438015" cy="968360"/>
          </a:xfrm>
          <a:prstGeom prst="rect">
            <a:avLst/>
          </a:prstGeom>
        </p:spPr>
      </p:pic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438" y="4359866"/>
            <a:ext cx="3592285" cy="327042"/>
          </a:xfrm>
        </p:spPr>
        <p:txBody>
          <a:bodyPr/>
          <a:lstStyle/>
          <a:p>
            <a:pPr algn="l"/>
            <a:r>
              <a:rPr lang="en-IE" dirty="0">
                <a:solidFill>
                  <a:schemeClr val="tx1"/>
                </a:solidFill>
              </a:rPr>
              <a:t>The RAIN project has received funding from the</a:t>
            </a:r>
            <a:br>
              <a:rPr lang="en-IE" dirty="0">
                <a:solidFill>
                  <a:schemeClr val="tx1"/>
                </a:solidFill>
              </a:rPr>
            </a:br>
            <a:r>
              <a:rPr lang="en-IE" sz="1400" b="1" dirty="0">
                <a:solidFill>
                  <a:schemeClr val="tx1"/>
                </a:solidFill>
              </a:rPr>
              <a:t>European Union’s Seventh Framework Programme</a:t>
            </a:r>
            <a:r>
              <a:rPr lang="en-IE" sz="1400" dirty="0">
                <a:solidFill>
                  <a:schemeClr val="tx1"/>
                </a:solidFill>
              </a:rPr>
              <a:t> </a:t>
            </a:r>
            <a:r>
              <a:rPr lang="en-IE" dirty="0">
                <a:solidFill>
                  <a:schemeClr val="tx1"/>
                </a:solidFill>
              </a:rPr>
              <a:t>for research, technological development and demonstration under grant agreement no 608166.</a:t>
            </a:r>
            <a:br>
              <a:rPr lang="en-IE" dirty="0">
                <a:solidFill>
                  <a:schemeClr val="tx1"/>
                </a:solidFill>
              </a:rPr>
            </a:br>
            <a:endParaRPr lang="en-US" sz="900" dirty="0"/>
          </a:p>
        </p:txBody>
      </p:sp>
      <p:pic>
        <p:nvPicPr>
          <p:cNvPr id="1026" name="Picture 2" descr="Image result for logo bmb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8"/>
          <a:stretch/>
        </p:blipFill>
        <p:spPr bwMode="auto">
          <a:xfrm>
            <a:off x="7188673" y="4954115"/>
            <a:ext cx="1104377" cy="64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437" y="5010947"/>
            <a:ext cx="35922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ARCS project is supported by the</a:t>
            </a:r>
            <a:br>
              <a:rPr lang="en-US" sz="1200" dirty="0"/>
            </a:br>
            <a:r>
              <a:rPr lang="en-US" sz="1400" b="1" dirty="0"/>
              <a:t>German Ministry of Education and Research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as part of its </a:t>
            </a:r>
            <a:r>
              <a:rPr lang="en-US" sz="1200" dirty="0" err="1"/>
              <a:t>programme</a:t>
            </a:r>
            <a:r>
              <a:rPr lang="en-US" sz="1200" dirty="0"/>
              <a:t> on sustainable development: www.fona.de</a:t>
            </a:r>
          </a:p>
        </p:txBody>
      </p:sp>
      <p:pic>
        <p:nvPicPr>
          <p:cNvPr id="1028" name="Picture 4" descr="Image result for fona sustainable development log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"/>
          <a:stretch/>
        </p:blipFill>
        <p:spPr bwMode="auto">
          <a:xfrm>
            <a:off x="4319009" y="4817305"/>
            <a:ext cx="2390368" cy="97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16" y="3950767"/>
            <a:ext cx="2243061" cy="7749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5665" y="5895535"/>
            <a:ext cx="364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ARCS project is supported by </a:t>
            </a:r>
            <a:r>
              <a:rPr lang="en-US" sz="1400" b="1" dirty="0"/>
              <a:t>Munich RE</a:t>
            </a:r>
            <a:r>
              <a:rPr lang="en-US" sz="1200" dirty="0"/>
              <a:t>.</a:t>
            </a:r>
          </a:p>
        </p:txBody>
      </p:sp>
      <p:pic>
        <p:nvPicPr>
          <p:cNvPr id="1030" name="Picture 6" descr="https://upload.wikimedia.org/wikipedia/en/thumb/b/b8/Munich_Re.svg/1024px-Munich_Re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60" y="5801484"/>
            <a:ext cx="2374900" cy="56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848" y="6569400"/>
            <a:ext cx="88183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200" dirty="0"/>
              <a:t>The contents of this presentation are the author's views.  The EU is not liable for any use that may be made of the contained information.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540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254" y="127449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k-SK" sz="3100" i="1">
                <a:solidFill>
                  <a:schemeClr val="tx2"/>
                </a:solidFill>
              </a:rPr>
              <a:t>Q1: </a:t>
            </a:r>
            <a:r>
              <a:rPr lang="cs-CZ" sz="3100" i="1">
                <a:solidFill>
                  <a:schemeClr val="tx2"/>
                </a:solidFill>
              </a:rPr>
              <a:t>Will the favourable environments for severe </a:t>
            </a:r>
            <a:r>
              <a:rPr lang="cs-CZ" sz="3100" i="1" smtClean="0">
                <a:solidFill>
                  <a:schemeClr val="tx2"/>
                </a:solidFill>
              </a:rPr>
              <a:t>thunderstorms in Europe </a:t>
            </a:r>
            <a:r>
              <a:rPr lang="cs-CZ" sz="3100" i="1">
                <a:solidFill>
                  <a:schemeClr val="tx2"/>
                </a:solidFill>
              </a:rPr>
              <a:t>increase or decrease in the future</a:t>
            </a:r>
            <a:r>
              <a:rPr lang="sk-SK" sz="3100" i="1">
                <a:solidFill>
                  <a:schemeClr val="tx2"/>
                </a:solidFill>
              </a:rPr>
              <a:t>? Why</a:t>
            </a:r>
            <a:r>
              <a:rPr lang="sk-SK" sz="3100">
                <a:solidFill>
                  <a:schemeClr val="tx2"/>
                </a:solidFill>
              </a:rPr>
              <a:t>?</a:t>
            </a:r>
            <a:r>
              <a:rPr lang="sk-SK" sz="3200"/>
              <a:t/>
            </a:r>
            <a:br>
              <a:rPr lang="sk-SK" sz="3200"/>
            </a:b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307974" y="2545596"/>
            <a:ext cx="861416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  <a:p>
            <a:r>
              <a:rPr lang="sk-SK" sz="2400" dirty="0"/>
              <a:t>They are projected </a:t>
            </a:r>
            <a:r>
              <a:rPr lang="sk-SK" sz="2400"/>
              <a:t>to </a:t>
            </a:r>
            <a:r>
              <a:rPr lang="sk-SK" sz="2400" b="1"/>
              <a:t>increase </a:t>
            </a:r>
            <a:r>
              <a:rPr lang="sk-SK" sz="2400"/>
              <a:t>especially </a:t>
            </a:r>
            <a:r>
              <a:rPr lang="sk-SK" sz="2400" dirty="0"/>
              <a:t>over </a:t>
            </a:r>
            <a:r>
              <a:rPr lang="sk-SK" sz="2400" b="1" dirty="0"/>
              <a:t>Central</a:t>
            </a:r>
            <a:r>
              <a:rPr lang="sk-SK" sz="2400" dirty="0"/>
              <a:t> and </a:t>
            </a:r>
            <a:r>
              <a:rPr lang="sk-SK" sz="2400" b="1"/>
              <a:t>Eastern</a:t>
            </a:r>
            <a:r>
              <a:rPr lang="sk-SK" sz="2400"/>
              <a:t> </a:t>
            </a:r>
            <a:r>
              <a:rPr lang="sk-SK" sz="2400" b="1"/>
              <a:t>Europe</a:t>
            </a:r>
          </a:p>
          <a:p>
            <a:endParaRPr lang="sk-SK" sz="2400" b="1" dirty="0"/>
          </a:p>
          <a:p>
            <a:r>
              <a:rPr lang="sk-SK" sz="2400" dirty="0"/>
              <a:t>Reason is the </a:t>
            </a:r>
            <a:r>
              <a:rPr lang="sk-SK" sz="2400" b="1" dirty="0"/>
              <a:t>increase</a:t>
            </a:r>
            <a:r>
              <a:rPr lang="sk-SK" sz="2400" dirty="0"/>
              <a:t> </a:t>
            </a:r>
            <a:r>
              <a:rPr lang="sk-SK" sz="2400"/>
              <a:t>in </a:t>
            </a:r>
            <a:r>
              <a:rPr lang="sk-SK" sz="2400" b="1"/>
              <a:t>instability</a:t>
            </a:r>
          </a:p>
          <a:p>
            <a:endParaRPr lang="sk-SK" sz="2400" dirty="0"/>
          </a:p>
          <a:p>
            <a:r>
              <a:rPr lang="sk-SK" sz="2400" dirty="0"/>
              <a:t>Over </a:t>
            </a:r>
            <a:r>
              <a:rPr lang="sk-SK" sz="2400" b="1" dirty="0"/>
              <a:t>Southern Europe</a:t>
            </a:r>
            <a:r>
              <a:rPr lang="sk-SK" sz="2400"/>
              <a:t>, </a:t>
            </a:r>
            <a:r>
              <a:rPr lang="sk-SK" sz="2400" b="1"/>
              <a:t>drying</a:t>
            </a:r>
            <a:r>
              <a:rPr lang="sk-SK" sz="2400"/>
              <a:t> is forecast, reducing the increase in severe thunderstorms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416118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kTextu 12"/>
          <p:cNvSpPr txBox="1"/>
          <p:nvPr/>
        </p:nvSpPr>
        <p:spPr>
          <a:xfrm>
            <a:off x="104068" y="5011341"/>
            <a:ext cx="882004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/>
              <a:t>Models mostly agree on the direction of change</a:t>
            </a:r>
          </a:p>
          <a:p>
            <a:endParaRPr lang="cs-CZ" sz="2400"/>
          </a:p>
          <a:p>
            <a:r>
              <a:rPr lang="cs-CZ" sz="2400"/>
              <a:t>Large spread already for the historical period, increasing in the future</a:t>
            </a:r>
          </a:p>
          <a:p>
            <a:endParaRPr lang="cs-CZ"/>
          </a:p>
          <a:p>
            <a:r>
              <a:rPr lang="cs-CZ" sz="2400"/>
              <a:t>Source of spread (uncertainty): </a:t>
            </a:r>
            <a:r>
              <a:rPr lang="cs-CZ" sz="2400" b="1"/>
              <a:t>Instability</a:t>
            </a:r>
          </a:p>
        </p:txBody>
      </p:sp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1027706" y="0"/>
            <a:ext cx="8229600" cy="1143000"/>
          </a:xfrm>
        </p:spPr>
        <p:txBody>
          <a:bodyPr>
            <a:normAutofit/>
          </a:bodyPr>
          <a:lstStyle/>
          <a:p>
            <a:pPr marL="285750" indent="-285750"/>
            <a:r>
              <a:rPr lang="sk-SK" sz="2800" i="1">
                <a:solidFill>
                  <a:schemeClr val="tx2"/>
                </a:solidFill>
              </a:rPr>
              <a:t>  Q2: </a:t>
            </a:r>
            <a:r>
              <a:rPr lang="cs-CZ" sz="2800" i="1">
                <a:solidFill>
                  <a:schemeClr val="tx2"/>
                </a:solidFill>
              </a:rPr>
              <a:t>How big is the uncertainty in the models</a:t>
            </a:r>
            <a:r>
              <a:rPr lang="sk-SK" sz="2800" i="1">
                <a:solidFill>
                  <a:schemeClr val="tx2"/>
                </a:solidFill>
              </a:rPr>
              <a:t>?</a:t>
            </a:r>
            <a:endParaRPr lang="sk-SK" sz="2800" i="1" dirty="0">
              <a:solidFill>
                <a:schemeClr val="tx2"/>
              </a:solidFill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179216" y="1050953"/>
            <a:ext cx="8669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/>
              <a:t>Mean annual number of severe environments in individual models</a:t>
            </a:r>
          </a:p>
        </p:txBody>
      </p:sp>
      <p:pic>
        <p:nvPicPr>
          <p:cNvPr id="2050" name="Picture 2" descr="https://lh3.googleusercontent.com/AkxP_JS8WDBQ7983GqWjLz-x4Lug_HhBHa-HiXnNDFN02Hzq2sGXFUT4cMM3Cj_b7ieNLLT_TujwRPkmfxzDta6MCnnUQqqLYp3xSFe8hv3wKGVnZAa8SXVezqdSeaX6SeKZUSK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8" y="1576100"/>
            <a:ext cx="3904621" cy="32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QE0o-6drSIsmcYteEv7qZFBruxxwl-46KvNJhWYE6gW22aVWtlMIx01o-G3kBUbwbi5a7BmTFfc3KWJAnU1W5BIi0LAZ6EG_mxuAxEnAvzzuWeGQEY6Y-IyDYq21N5S5IMqVSBd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89" y="1576101"/>
            <a:ext cx="3723978" cy="32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ll\Dropbox (Personal)\Eurocordex_paper\Publication figures\spread_lege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67" y="1745046"/>
            <a:ext cx="1337436" cy="292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>
                <a:solidFill>
                  <a:schemeClr val="tx2"/>
                </a:solidFill>
              </a:rPr>
              <a:t>Limitations of results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307974" y="1451733"/>
            <a:ext cx="861416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sz="2400" i="1"/>
              <a:t>Does not show the real number of severe thunderstorms and does not consider convective hazards separately</a:t>
            </a:r>
            <a:endParaRPr lang="sk-SK" sz="2400" i="1"/>
          </a:p>
          <a:p>
            <a:pPr marL="285750" indent="-285750">
              <a:buFont typeface="Wingdings" pitchFamily="2" charset="2"/>
              <a:buChar char="Ø"/>
            </a:pPr>
            <a:endParaRPr lang="sk-SK"/>
          </a:p>
          <a:p>
            <a:r>
              <a:rPr lang="sk-SK" sz="2400"/>
              <a:t>Poster by Anja T. Raedler et al. (no.</a:t>
            </a:r>
            <a:r>
              <a:rPr lang="sk-SK" sz="2400" b="1"/>
              <a:t> 179</a:t>
            </a:r>
            <a:r>
              <a:rPr lang="sk-SK" sz="2400"/>
              <a:t>) Thursday afternoon</a:t>
            </a:r>
          </a:p>
          <a:p>
            <a:r>
              <a:rPr lang="sk-SK" sz="2400"/>
              <a:t>„</a:t>
            </a:r>
            <a:r>
              <a:rPr lang="en-US" sz="2400" b="1"/>
              <a:t>Additive Logistic Regression Models for Convective Hazards and their Application to Reanalyses and Climate Scenarios</a:t>
            </a:r>
            <a:r>
              <a:rPr lang="cs-CZ"/>
              <a:t>“</a:t>
            </a:r>
            <a:endParaRPr lang="en-US"/>
          </a:p>
          <a:p>
            <a:endParaRPr lang="sk-SK"/>
          </a:p>
          <a:p>
            <a:endParaRPr lang="sk-SK"/>
          </a:p>
          <a:p>
            <a:pPr marL="285750" indent="-285750">
              <a:buFont typeface="Wingdings" pitchFamily="2" charset="2"/>
              <a:buChar char="Ø"/>
            </a:pPr>
            <a:r>
              <a:rPr lang="sk-SK" sz="2400" i="1"/>
              <a:t>Inability of models to capture local maxima around the mountains (e.g. Alps)</a:t>
            </a:r>
          </a:p>
          <a:p>
            <a:pPr marL="285750" indent="-285750">
              <a:buFont typeface="Wingdings" pitchFamily="2" charset="2"/>
              <a:buChar char="Ø"/>
            </a:pPr>
            <a:endParaRPr lang="sk-SK" sz="2400" i="1"/>
          </a:p>
          <a:p>
            <a:r>
              <a:rPr lang="cs-CZ" sz="2400"/>
              <a:t>Resolution: Usage of 0.11 ° resolution for limited domain</a:t>
            </a:r>
            <a:endParaRPr lang="cs-CZ" sz="2400" b="1"/>
          </a:p>
          <a:p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24963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>
                <a:solidFill>
                  <a:schemeClr val="tx2"/>
                </a:solidFill>
              </a:rPr>
              <a:t>See you in 2099?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ll\Dropbox (Personal)\Eurocordex_paper\Publication figures\severe1_diff_rcp85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4923" b="11452"/>
          <a:stretch/>
        </p:blipFill>
        <p:spPr bwMode="auto">
          <a:xfrm>
            <a:off x="4251954" y="2012014"/>
            <a:ext cx="4325373" cy="38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ýsledek obrázku pro Dominator Reed Tim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678623"/>
            <a:ext cx="2431525" cy="1367734"/>
          </a:xfrm>
          <a:prstGeom prst="rect">
            <a:avLst/>
          </a:prstGeom>
          <a:noFill/>
          <a:effectLst/>
          <a:scene3d>
            <a:camera prst="orthographicFront">
              <a:rot lat="0" lon="0" rev="1200000"/>
            </a:camera>
            <a:lightRig rig="threePt" dir="t"/>
          </a:scene3d>
          <a:extLst/>
        </p:spPr>
      </p:pic>
      <p:sp>
        <p:nvSpPr>
          <p:cNvPr id="3" name="BlokTextu 2"/>
          <p:cNvSpPr txBox="1"/>
          <p:nvPr/>
        </p:nvSpPr>
        <p:spPr>
          <a:xfrm>
            <a:off x="3903568" y="1417638"/>
            <a:ext cx="5022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/>
              <a:t>Ensemble mean change in the severe environments</a:t>
            </a:r>
          </a:p>
          <a:p>
            <a:pPr algn="ctr"/>
            <a:r>
              <a:rPr lang="cs-CZ"/>
              <a:t>by 2071 – 2100 in the RCP 8.5 scenario</a:t>
            </a:r>
            <a:endParaRPr lang="en-US"/>
          </a:p>
        </p:txBody>
      </p:sp>
      <p:pic>
        <p:nvPicPr>
          <p:cNvPr id="8" name="Picture 2" descr="C:\Users\Dell\Dropbox (Personal)\Eurocordex_paper\Publication figures\severe1_diff_rcp85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6"/>
          <a:stretch/>
        </p:blipFill>
        <p:spPr bwMode="auto">
          <a:xfrm>
            <a:off x="4166497" y="5846931"/>
            <a:ext cx="4410829" cy="5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ell\Desktop\level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31" y="2390025"/>
            <a:ext cx="1958848" cy="1100220"/>
          </a:xfrm>
          <a:prstGeom prst="rect">
            <a:avLst/>
          </a:prstGeom>
          <a:noFill/>
          <a:scene3d>
            <a:camera prst="orthographicFront">
              <a:rot lat="0" lon="0" rev="21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ovná spojovacia šípka 9"/>
          <p:cNvCxnSpPr/>
          <p:nvPr/>
        </p:nvCxnSpPr>
        <p:spPr>
          <a:xfrm flipV="1">
            <a:off x="3197121" y="4372497"/>
            <a:ext cx="1076770" cy="8546"/>
          </a:xfrm>
          <a:prstGeom prst="straightConnector1">
            <a:avLst/>
          </a:prstGeom>
          <a:ln w="50800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BlokTextu 10"/>
          <p:cNvSpPr txBox="1"/>
          <p:nvPr/>
        </p:nvSpPr>
        <p:spPr>
          <a:xfrm>
            <a:off x="3414271" y="3762325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/>
              <a:t>?</a:t>
            </a:r>
            <a:endParaRPr lang="en-US" sz="7200"/>
          </a:p>
        </p:txBody>
      </p:sp>
      <p:sp>
        <p:nvSpPr>
          <p:cNvPr id="12" name="BlokTextu 11"/>
          <p:cNvSpPr txBox="1"/>
          <p:nvPr/>
        </p:nvSpPr>
        <p:spPr>
          <a:xfrm>
            <a:off x="0" y="6488668"/>
            <a:ext cx="592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/>
              <a:t>Image sources: discovery.com and facebook.com/level3stormchasers</a:t>
            </a:r>
            <a:endParaRPr lang="en-US" sz="1600"/>
          </a:p>
        </p:txBody>
      </p:sp>
      <p:sp>
        <p:nvSpPr>
          <p:cNvPr id="13" name="BlokTextu 12"/>
          <p:cNvSpPr txBox="1"/>
          <p:nvPr/>
        </p:nvSpPr>
        <p:spPr>
          <a:xfrm>
            <a:off x="155575" y="1411849"/>
            <a:ext cx="2996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Any questions?</a:t>
            </a:r>
          </a:p>
          <a:p>
            <a:r>
              <a:rPr lang="sk-SK" sz="2400" smtClean="0"/>
              <a:t>Contact me at</a:t>
            </a:r>
            <a:endParaRPr lang="cs-CZ" sz="2400" smtClean="0"/>
          </a:p>
          <a:p>
            <a:r>
              <a:rPr lang="cs-CZ" sz="2400" b="1" smtClean="0"/>
              <a:t>tomas.pucik</a:t>
            </a:r>
            <a:r>
              <a:rPr lang="en-US" sz="2400" b="1" smtClean="0"/>
              <a:t>@essl.org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41832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ll\Dropbox (Personal)\Eurocordex_paper\Publication figures\LLMR_all_rcp85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41733"/>
            <a:ext cx="3776650" cy="397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ell\Dropbox (Personal)\Eurocordex_paper\Publication figures\LARA_all_rcp85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727" y="2141733"/>
            <a:ext cx="3772271" cy="39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1044797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err="1">
                <a:solidFill>
                  <a:schemeClr val="tx2"/>
                </a:solidFill>
              </a:rPr>
              <a:t>Moisture</a:t>
            </a:r>
            <a:r>
              <a:rPr lang="cs-CZ" sz="3200">
                <a:solidFill>
                  <a:schemeClr val="tx2"/>
                </a:solidFill>
              </a:rPr>
              <a:t> </a:t>
            </a:r>
            <a:r>
              <a:rPr lang="cs-CZ" sz="3200" err="1">
                <a:solidFill>
                  <a:schemeClr val="tx2"/>
                </a:solidFill>
              </a:rPr>
              <a:t>vs</a:t>
            </a:r>
            <a:r>
              <a:rPr lang="cs-CZ" sz="3200">
                <a:solidFill>
                  <a:schemeClr val="tx2"/>
                </a:solidFill>
              </a:rPr>
              <a:t> lapse </a:t>
            </a:r>
            <a:r>
              <a:rPr lang="cs-CZ" sz="3200" err="1">
                <a:solidFill>
                  <a:schemeClr val="tx2"/>
                </a:solidFill>
              </a:rPr>
              <a:t>rates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525481" y="1264566"/>
            <a:ext cx="2725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/>
              <a:t>90th percentile</a:t>
            </a:r>
          </a:p>
          <a:p>
            <a:pPr algn="ctr"/>
            <a:r>
              <a:rPr lang="cs-CZ" sz="2400"/>
              <a:t>925 hPa </a:t>
            </a:r>
            <a:r>
              <a:rPr lang="cs-CZ" sz="2400" err="1"/>
              <a:t>mixing</a:t>
            </a:r>
            <a:r>
              <a:rPr lang="cs-CZ" sz="2400"/>
              <a:t> ratio</a:t>
            </a:r>
          </a:p>
        </p:txBody>
      </p:sp>
      <p:sp>
        <p:nvSpPr>
          <p:cNvPr id="20" name="BlokTextu 19"/>
          <p:cNvSpPr txBox="1"/>
          <p:nvPr/>
        </p:nvSpPr>
        <p:spPr>
          <a:xfrm>
            <a:off x="5583236" y="1264565"/>
            <a:ext cx="3349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/>
              <a:t>90th percentile</a:t>
            </a:r>
          </a:p>
          <a:p>
            <a:pPr algn="ctr"/>
            <a:r>
              <a:rPr lang="cs-CZ" sz="2400"/>
              <a:t>850 – 500 hPa lapse </a:t>
            </a:r>
            <a:r>
              <a:rPr lang="cs-CZ" sz="2400" err="1"/>
              <a:t>rates</a:t>
            </a:r>
            <a:endParaRPr lang="cs-CZ" sz="2400"/>
          </a:p>
        </p:txBody>
      </p:sp>
      <p:sp>
        <p:nvSpPr>
          <p:cNvPr id="21" name="BlokTextu 20"/>
          <p:cNvSpPr txBox="1"/>
          <p:nvPr/>
        </p:nvSpPr>
        <p:spPr>
          <a:xfrm>
            <a:off x="3832203" y="4511594"/>
            <a:ext cx="1034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Robust</a:t>
            </a:r>
          </a:p>
          <a:p>
            <a:r>
              <a:rPr lang="cs-CZ" b="1" err="1"/>
              <a:t>decrease</a:t>
            </a:r>
            <a:endParaRPr lang="cs-CZ" b="1"/>
          </a:p>
          <a:p>
            <a:r>
              <a:rPr lang="cs-CZ" err="1"/>
              <a:t>mostly</a:t>
            </a:r>
            <a:endParaRPr lang="cs-CZ"/>
          </a:p>
        </p:txBody>
      </p:sp>
      <p:cxnSp>
        <p:nvCxnSpPr>
          <p:cNvPr id="22" name="Rovná spojovacia šípka 21"/>
          <p:cNvCxnSpPr/>
          <p:nvPr/>
        </p:nvCxnSpPr>
        <p:spPr>
          <a:xfrm flipV="1">
            <a:off x="4619151" y="4083296"/>
            <a:ext cx="2764414" cy="462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>
            <a:stCxn id="24" idx="0"/>
          </p:cNvCxnSpPr>
          <p:nvPr/>
        </p:nvCxnSpPr>
        <p:spPr>
          <a:xfrm flipH="1" flipV="1">
            <a:off x="2350092" y="2818990"/>
            <a:ext cx="1960385" cy="96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BlokTextu 23"/>
          <p:cNvSpPr txBox="1"/>
          <p:nvPr/>
        </p:nvSpPr>
        <p:spPr>
          <a:xfrm>
            <a:off x="3796233" y="2915766"/>
            <a:ext cx="1028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Robust</a:t>
            </a:r>
          </a:p>
          <a:p>
            <a:r>
              <a:rPr lang="cs-CZ" b="1" err="1"/>
              <a:t>increase</a:t>
            </a:r>
            <a:r>
              <a:rPr lang="cs-CZ" b="1"/>
              <a:t> </a:t>
            </a:r>
          </a:p>
          <a:p>
            <a:r>
              <a:rPr lang="cs-CZ" err="1"/>
              <a:t>mostly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1044797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chemeClr val="tx2"/>
                </a:solidFill>
              </a:rPr>
              <a:t>Seasons LARA vs Q925</a:t>
            </a:r>
            <a:endParaRPr lang="en-GB" sz="3200">
              <a:solidFill>
                <a:schemeClr val="tx2"/>
              </a:solidFill>
            </a:endParaRPr>
          </a:p>
        </p:txBody>
      </p:sp>
      <p:pic>
        <p:nvPicPr>
          <p:cNvPr id="2" name="Picture 2" descr="C:\Users\Dell\Dropbox (Personal)\Eurocordex_paper\Publication figures\LLMR_LARA_seasons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" y="1647203"/>
            <a:ext cx="4270375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ell\Dropbox (Personal)\Eurocordex_paper\Publication figures\LLMR_LARA_seasons_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45" y="1647203"/>
            <a:ext cx="4337766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1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BlokTextu 7"/>
          <p:cNvSpPr txBox="1"/>
          <p:nvPr/>
        </p:nvSpPr>
        <p:spPr>
          <a:xfrm>
            <a:off x="4133839" y="1280244"/>
            <a:ext cx="417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/>
              <a:t>Annual mean number of environments in </a:t>
            </a:r>
          </a:p>
          <a:p>
            <a:pPr algn="ctr"/>
            <a:r>
              <a:rPr lang="cs-CZ" b="1"/>
              <a:t>1 K and 1 m/s grid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914400" y="9110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>
                <a:solidFill>
                  <a:schemeClr val="tx2"/>
                </a:solidFill>
              </a:rPr>
              <a:t>Changes in LI and DLS parameter space</a:t>
            </a:r>
            <a:endParaRPr lang="en-GB" sz="3200">
              <a:solidFill>
                <a:schemeClr val="tx2"/>
              </a:solidFill>
            </a:endParaRPr>
          </a:p>
        </p:txBody>
      </p:sp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lh3.googleusercontent.com/iygGYLANA3-IOLs6jhWtrnXFxeWki35HOLggjG04u3RAt6_6TGIhiycOqcmo0oiI4eSAeY99lRaesAUCEHqbtsUG-isvHlqGUKeIS9eQH5aHbVn4rKwh9XD50yfJ-wu0GSMbiY0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09" y="1858962"/>
            <a:ext cx="4458916" cy="459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60375" y="3000108"/>
            <a:ext cx="34163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/>
              <a:t>Increase</a:t>
            </a:r>
            <a:r>
              <a:rPr lang="sk-SK"/>
              <a:t> in unstable environments</a:t>
            </a:r>
          </a:p>
          <a:p>
            <a:r>
              <a:rPr lang="sk-SK"/>
              <a:t>regardless of vertical wind shear</a:t>
            </a:r>
          </a:p>
          <a:p>
            <a:endParaRPr lang="sk-SK"/>
          </a:p>
          <a:p>
            <a:r>
              <a:rPr lang="sk-SK" b="1"/>
              <a:t>Increase</a:t>
            </a:r>
            <a:r>
              <a:rPr lang="sk-SK"/>
              <a:t> in extremely stable </a:t>
            </a:r>
          </a:p>
          <a:p>
            <a:r>
              <a:rPr lang="sk-SK"/>
              <a:t>environments</a:t>
            </a:r>
          </a:p>
          <a:p>
            <a:endParaRPr lang="sk-SK"/>
          </a:p>
          <a:p>
            <a:r>
              <a:rPr lang="sk-SK" b="1"/>
              <a:t>Decrease</a:t>
            </a:r>
            <a:r>
              <a:rPr lang="sk-SK"/>
              <a:t> in weakly stable </a:t>
            </a:r>
          </a:p>
          <a:p>
            <a:r>
              <a:rPr lang="sk-SK"/>
              <a:t>environments</a:t>
            </a:r>
          </a:p>
        </p:txBody>
      </p:sp>
    </p:spTree>
    <p:extLst>
      <p:ext uri="{BB962C8B-B14F-4D97-AF65-F5344CB8AC3E}">
        <p14:creationId xmlns:p14="http://schemas.microsoft.com/office/powerpoint/2010/main" val="31508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1044797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chemeClr val="tx2"/>
                </a:solidFill>
              </a:rPr>
              <a:t>Precipitation vs LI model</a:t>
            </a:r>
            <a:endParaRPr lang="en-GB" sz="3200">
              <a:solidFill>
                <a:schemeClr val="tx2"/>
              </a:solidFill>
            </a:endParaRPr>
          </a:p>
        </p:txBody>
      </p:sp>
      <p:pic>
        <p:nvPicPr>
          <p:cNvPr id="7170" name="Picture 2" descr="https://lh5.googleusercontent.com/0qR0EzEOWeai0BBX5ywzHfKJql6kBitgesvb9skVOo9QYn8KO8jMuaTwfDJSCpmMNcRuXxTYCIrdt__Nnjfj4p2chVpjxh-BrahTDMXetvOK8InE7bTpALtCViqdVg4R_VFZEZ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47" y="1526491"/>
            <a:ext cx="4988845" cy="43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1044797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chemeClr val="tx2"/>
                </a:solidFill>
              </a:rPr>
              <a:t>Model spread individual parameters</a:t>
            </a:r>
            <a:endParaRPr lang="en-GB" sz="3200">
              <a:solidFill>
                <a:schemeClr val="tx2"/>
              </a:solidFill>
            </a:endParaRPr>
          </a:p>
        </p:txBody>
      </p:sp>
      <p:pic>
        <p:nvPicPr>
          <p:cNvPr id="4098" name="Picture 2" descr="https://lh5.googleusercontent.com/QOzP1kb9WwFBRkjkGHXEZs3hvfajC_C02BOLlaW5ICY1HDfLBkNTA4yWUNy-QFqMWDNej2DFEdAw-zMZbwgWCqEYhhyOZDAoyf7a8Q5o6u7Sd_SBnKKO2lC7Pfc0yO2P5wjs400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781"/>
            <a:ext cx="3025211" cy="301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DRR1lxFk4XmlypDsECnH95cIAphA3kiBiIVQ7EyZ6TdxrzllgFXQMJvxuhNdty6aUa8FD9L6Qqeg9IathuDRoiU3LygVWzoQtJDZlU9Pna2HcFp9y3C3iF2_lKGg7hO8OVnyn5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11" y="1531781"/>
            <a:ext cx="2948299" cy="301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6.googleusercontent.com/VqC0R9oB0aPc8rRi7P-7Clq5sV3W1lMguahLbW5aeWwy9PYvK82UBFql1NR5jFAjY6JehSMD2HPoSpgGhFESMeHMPtCHJkn_uxarwuB1Bw2FT1FLVK_EhEXPqHzhKi5uF3TtUqu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10" y="1531781"/>
            <a:ext cx="3170491" cy="301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1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Research</a:t>
            </a:r>
            <a:r>
              <a:rPr lang="cs-CZ" sz="3200">
                <a:solidFill>
                  <a:schemeClr val="tx2"/>
                </a:solidFill>
              </a:rPr>
              <a:t> </a:t>
            </a:r>
            <a:r>
              <a:rPr lang="cs-CZ" sz="3200" err="1">
                <a:solidFill>
                  <a:schemeClr val="tx2"/>
                </a:solidFill>
              </a:rPr>
              <a:t>questions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307974" y="1673923"/>
            <a:ext cx="86141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sk-SK" sz="2400"/>
              <a:t>Q1:  </a:t>
            </a:r>
            <a:r>
              <a:rPr lang="cs-CZ" sz="2400"/>
              <a:t>Will the favourable environments for severe </a:t>
            </a:r>
            <a:r>
              <a:rPr lang="cs-CZ" sz="2400" smtClean="0"/>
              <a:t>thunderstorms in Europe </a:t>
            </a:r>
            <a:r>
              <a:rPr lang="cs-CZ" sz="2400"/>
              <a:t>increase or decrease in the future</a:t>
            </a:r>
            <a:r>
              <a:rPr lang="sk-SK" sz="2400"/>
              <a:t>? Why?</a:t>
            </a:r>
          </a:p>
          <a:p>
            <a:r>
              <a:rPr lang="sk-SK" sz="2400"/>
              <a:t>            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sz="2400"/>
              <a:t>Q2:  </a:t>
            </a:r>
            <a:r>
              <a:rPr lang="cs-CZ" sz="2400" err="1"/>
              <a:t>How</a:t>
            </a:r>
            <a:r>
              <a:rPr lang="cs-CZ" sz="2400"/>
              <a:t> big </a:t>
            </a:r>
            <a:r>
              <a:rPr lang="cs-CZ" sz="2400" err="1"/>
              <a:t>is</a:t>
            </a:r>
            <a:r>
              <a:rPr lang="cs-CZ" sz="2400"/>
              <a:t> </a:t>
            </a:r>
            <a:r>
              <a:rPr lang="cs-CZ" sz="2400" err="1"/>
              <a:t>the</a:t>
            </a:r>
            <a:r>
              <a:rPr lang="cs-CZ" sz="2400"/>
              <a:t> </a:t>
            </a:r>
            <a:r>
              <a:rPr lang="cs-CZ" sz="2400" err="1"/>
              <a:t>uncertainty</a:t>
            </a:r>
            <a:r>
              <a:rPr lang="cs-CZ" sz="2400"/>
              <a:t> in </a:t>
            </a:r>
            <a:r>
              <a:rPr lang="cs-CZ" sz="2400" err="1"/>
              <a:t>the</a:t>
            </a:r>
            <a:r>
              <a:rPr lang="cs-CZ" sz="2400"/>
              <a:t> models?</a:t>
            </a:r>
          </a:p>
          <a:p>
            <a:endParaRPr lang="cs-CZ" sz="2000" b="1"/>
          </a:p>
        </p:txBody>
      </p:sp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0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>
                <a:solidFill>
                  <a:schemeClr val="tx2"/>
                </a:solidFill>
              </a:rPr>
              <a:t>Dataset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307974" y="1451733"/>
            <a:ext cx="861416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sk-SK" sz="2400"/>
              <a:t>14 </a:t>
            </a:r>
            <a:r>
              <a:rPr lang="sk-SK" sz="2400" smtClean="0"/>
              <a:t>EURO-CORDEX model </a:t>
            </a:r>
            <a:r>
              <a:rPr lang="sk-SK" sz="2400"/>
              <a:t>ensemble:</a:t>
            </a:r>
          </a:p>
          <a:p>
            <a:r>
              <a:rPr lang="sk-SK" sz="2400"/>
              <a:t>5 regional models </a:t>
            </a:r>
          </a:p>
          <a:p>
            <a:r>
              <a:rPr lang="sk-SK" sz="2400"/>
              <a:t>10 CMIP5 models</a:t>
            </a:r>
          </a:p>
          <a:p>
            <a:endParaRPr lang="sk-SK" sz="2400"/>
          </a:p>
          <a:p>
            <a:r>
              <a:rPr lang="sk-SK" sz="2400"/>
              <a:t> </a:t>
            </a:r>
            <a:r>
              <a:rPr lang="sk-SK" sz="2400" b="1"/>
              <a:t>RCP4.5</a:t>
            </a:r>
            <a:r>
              <a:rPr lang="sk-SK" sz="2400"/>
              <a:t> and </a:t>
            </a:r>
            <a:r>
              <a:rPr lang="sk-SK" sz="2400" b="1"/>
              <a:t>RCP8.5</a:t>
            </a:r>
            <a:r>
              <a:rPr lang="sk-SK" sz="2400"/>
              <a:t> </a:t>
            </a:r>
            <a:r>
              <a:rPr lang="sk-SK" sz="2400" err="1"/>
              <a:t>scenarios</a:t>
            </a:r>
            <a:endParaRPr lang="sk-SK" sz="2400"/>
          </a:p>
          <a:p>
            <a:pPr marL="285750" indent="-285750">
              <a:buFont typeface="Wingdings" pitchFamily="2" charset="2"/>
              <a:buChar char="Ø"/>
            </a:pPr>
            <a:endParaRPr lang="sk-SK" sz="2400"/>
          </a:p>
          <a:p>
            <a:pPr marL="285750" indent="-285750">
              <a:buFont typeface="Wingdings" pitchFamily="2" charset="2"/>
              <a:buChar char="Ø"/>
            </a:pPr>
            <a:r>
              <a:rPr lang="sk-SK" sz="2400"/>
              <a:t>0.44 ° </a:t>
            </a:r>
            <a:r>
              <a:rPr lang="sk-SK" sz="2400" err="1"/>
              <a:t>resolution</a:t>
            </a:r>
            <a:endParaRPr lang="sk-SK" sz="2400"/>
          </a:p>
          <a:p>
            <a:endParaRPr lang="sk-SK" sz="2400"/>
          </a:p>
          <a:p>
            <a:pPr marL="285750" indent="-285750">
              <a:buFont typeface="Wingdings" pitchFamily="2" charset="2"/>
              <a:buChar char="Ø"/>
            </a:pPr>
            <a:r>
              <a:rPr lang="cs-CZ" sz="2400"/>
              <a:t>6h-ly data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 sz="2000" b="1"/>
          </a:p>
        </p:txBody>
      </p:sp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uľ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548980"/>
              </p:ext>
            </p:extLst>
          </p:nvPr>
        </p:nvGraphicFramePr>
        <p:xfrm>
          <a:off x="5631678" y="2135839"/>
          <a:ext cx="2768838" cy="4527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45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9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9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Centre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RCM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GCM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830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KNMI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RACMO22E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EC-EARTH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HadGEM2-ES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8307"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SMHI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RCA4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CanESM2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CNRM-CM5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CSIRO-Mk-3-6-0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EC-EARTH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GFDL-ESM2M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IPSL-CM5A-MR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MIROC5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MPI-ESM-LR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NorESM1-M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83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MPI-CSC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REMO2009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MPI-ESM-LR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71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CLMCOM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CCLM4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HadGEM2-ES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83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NUIM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WRF341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EC-EARTH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Liberation Serif"/>
                        <a:ea typeface="Liberation Serif"/>
                        <a:cs typeface="Liberation Serif"/>
                      </a:endParaRPr>
                    </a:p>
                  </a:txBody>
                  <a:tcPr marL="59490" marR="59490" marT="59490" marB="5949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14" name="Picture 2" descr="C:\Users\Dell\Downloads\domain_orograph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58" y="2039325"/>
            <a:ext cx="4386141" cy="48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30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7559" y="7937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chemeClr val="tx2"/>
                </a:solidFill>
              </a:rPr>
              <a:t>Severe thunderstorm environments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5.googleusercontent.com/6XYyMD-wKKiX3FtLhsrblxx9YY8Sm_GtXJT_KVTNLyXPiE6LCvlCpPSrVFoG_VD4kskz6wbmd15cbthmhYRRe3FoDqHoxO0h6iTfc4owmdJjY1ClJCP41GNQnMcGC9PFnZeRy3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29" y="1054593"/>
            <a:ext cx="6149271" cy="37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0" y="1678914"/>
            <a:ext cx="28725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/>
              <a:t>Highest probability of</a:t>
            </a:r>
          </a:p>
          <a:p>
            <a:r>
              <a:rPr lang="cs-CZ" sz="2400"/>
              <a:t>severe:</a:t>
            </a:r>
          </a:p>
          <a:p>
            <a:r>
              <a:rPr lang="cs-CZ" sz="2400" b="1"/>
              <a:t>Unstable </a:t>
            </a:r>
          </a:p>
          <a:p>
            <a:r>
              <a:rPr lang="cs-CZ" sz="2400"/>
              <a:t>(LI </a:t>
            </a:r>
            <a:r>
              <a:rPr lang="en-US" sz="2400"/>
              <a:t>&lt;</a:t>
            </a:r>
            <a:r>
              <a:rPr lang="sk-SK" sz="2400"/>
              <a:t>=</a:t>
            </a:r>
            <a:r>
              <a:rPr lang="cs-CZ" sz="2400"/>
              <a:t> -2 K)</a:t>
            </a:r>
          </a:p>
          <a:p>
            <a:r>
              <a:rPr lang="cs-CZ" sz="2400" b="1"/>
              <a:t>Strongly sheared</a:t>
            </a:r>
          </a:p>
          <a:p>
            <a:r>
              <a:rPr lang="cs-CZ" sz="2400"/>
              <a:t>(DLS </a:t>
            </a:r>
            <a:r>
              <a:rPr lang="en-US" sz="2400"/>
              <a:t>&gt;</a:t>
            </a:r>
            <a:r>
              <a:rPr lang="sk-SK" sz="2400"/>
              <a:t>=</a:t>
            </a:r>
            <a:r>
              <a:rPr lang="cs-CZ" sz="2400"/>
              <a:t> 15 m/s)</a:t>
            </a:r>
          </a:p>
          <a:p>
            <a:endParaRPr lang="cs-CZ"/>
          </a:p>
        </p:txBody>
      </p:sp>
      <p:sp>
        <p:nvSpPr>
          <p:cNvPr id="7" name="Obdĺžnik 6"/>
          <p:cNvSpPr/>
          <p:nvPr/>
        </p:nvSpPr>
        <p:spPr>
          <a:xfrm>
            <a:off x="4890044" y="4789508"/>
            <a:ext cx="23586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/>
              <a:t>Lifted Index (LI)</a:t>
            </a:r>
          </a:p>
          <a:p>
            <a:r>
              <a:rPr lang="cs-CZ"/>
              <a:t>minimum value from 925, 850 and 700 hPa</a:t>
            </a:r>
          </a:p>
          <a:p>
            <a:endParaRPr lang="cs-CZ"/>
          </a:p>
          <a:p>
            <a:r>
              <a:rPr lang="cs-CZ" b="1"/>
              <a:t>Deep layer shear (DLS)</a:t>
            </a:r>
          </a:p>
          <a:p>
            <a:r>
              <a:rPr lang="cs-CZ"/>
              <a:t>10 m – 500 hPa bulk wind shear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25924" y="4375305"/>
            <a:ext cx="27486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/>
              <a:t>Initiation?:</a:t>
            </a:r>
          </a:p>
          <a:p>
            <a:r>
              <a:rPr lang="sk-SK" sz="2400" b="1"/>
              <a:t>Precipitating</a:t>
            </a:r>
            <a:endParaRPr lang="cs-CZ" sz="2400" b="1"/>
          </a:p>
          <a:p>
            <a:r>
              <a:rPr lang="cs-CZ" sz="2400"/>
              <a:t>(precip </a:t>
            </a:r>
            <a:r>
              <a:rPr lang="en-US" sz="2400"/>
              <a:t>&gt;</a:t>
            </a:r>
            <a:r>
              <a:rPr lang="sk-SK" sz="2400"/>
              <a:t>=</a:t>
            </a:r>
            <a:r>
              <a:rPr lang="cs-CZ" sz="2400"/>
              <a:t> 1 mm/6h)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475328" y="9110"/>
            <a:ext cx="7668671" cy="1143000"/>
          </a:xfrm>
        </p:spPr>
        <p:txBody>
          <a:bodyPr>
            <a:normAutofit/>
          </a:bodyPr>
          <a:lstStyle/>
          <a:p>
            <a:r>
              <a:rPr lang="sk-SK" sz="3200">
                <a:solidFill>
                  <a:schemeClr val="tx2"/>
                </a:solidFill>
              </a:rPr>
              <a:t>Severe - present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964" y="904877"/>
            <a:ext cx="4009112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severe environment: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unstable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strongly sheared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precipitating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4562" y="6457890"/>
            <a:ext cx="3825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annual number of 6-hourly periods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733" y="2538893"/>
            <a:ext cx="357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/>
              <a:t>EURO-CORDEX 1971 - 2000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91611" y="131392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LI &lt;</a:t>
            </a:r>
            <a:r>
              <a:rPr lang="sk-SK" sz="2400" b="1">
                <a:solidFill>
                  <a:srgbClr val="C00000"/>
                </a:solidFill>
              </a:rPr>
              <a:t>=</a:t>
            </a: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-2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3196026" y="1685901"/>
            <a:ext cx="141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>
                <a:solidFill>
                  <a:srgbClr val="C00000"/>
                </a:solidFill>
              </a:rPr>
              <a:t>DLS</a:t>
            </a:r>
            <a:r>
              <a:rPr lang="en-US" sz="2400" b="1">
                <a:solidFill>
                  <a:srgbClr val="C00000"/>
                </a:solidFill>
              </a:rPr>
              <a:t> &gt;</a:t>
            </a:r>
            <a:r>
              <a:rPr lang="sk-SK" sz="2400" b="1">
                <a:solidFill>
                  <a:srgbClr val="C00000"/>
                </a:solidFill>
              </a:rPr>
              <a:t>=</a:t>
            </a: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sk-SK" sz="2400" b="1">
                <a:solidFill>
                  <a:srgbClr val="C00000"/>
                </a:solidFill>
              </a:rPr>
              <a:t>15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3048083" y="2069133"/>
            <a:ext cx="157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>
                <a:solidFill>
                  <a:srgbClr val="C00000"/>
                </a:solidFill>
              </a:rPr>
              <a:t>Precip </a:t>
            </a:r>
            <a:r>
              <a:rPr lang="en-US" sz="2400" b="1">
                <a:solidFill>
                  <a:srgbClr val="C00000"/>
                </a:solidFill>
              </a:rPr>
              <a:t>&gt;</a:t>
            </a:r>
            <a:r>
              <a:rPr lang="sk-SK" sz="2400" b="1">
                <a:solidFill>
                  <a:srgbClr val="C00000"/>
                </a:solidFill>
              </a:rPr>
              <a:t>=</a:t>
            </a: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sk-SK" sz="2400" b="1">
                <a:solidFill>
                  <a:srgbClr val="C00000"/>
                </a:solidFill>
              </a:rPr>
              <a:t>1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4" name="Picture 3" descr="C:\Users\Dell\Dropbox (Personal)\Eurocordex_paper\Publication figures\severe1_er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/>
          <a:stretch/>
        </p:blipFill>
        <p:spPr bwMode="auto">
          <a:xfrm>
            <a:off x="5027044" y="2999315"/>
            <a:ext cx="3692983" cy="35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Dell\Dropbox (Personal)\Eurocordex_paper\Publication figures\severe1_hi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/>
          <a:stretch/>
        </p:blipFill>
        <p:spPr bwMode="auto">
          <a:xfrm>
            <a:off x="460375" y="2998948"/>
            <a:ext cx="3611631" cy="35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5171787" y="2536093"/>
            <a:ext cx="3403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/>
              <a:t>ERA-INTERIM 1979 - 2015</a:t>
            </a:r>
            <a:endParaRPr lang="en-US" sz="2400" dirty="0"/>
          </a:p>
        </p:txBody>
      </p:sp>
      <p:sp>
        <p:nvSpPr>
          <p:cNvPr id="10" name="BlokTextu 9"/>
          <p:cNvSpPr txBox="1"/>
          <p:nvPr/>
        </p:nvSpPr>
        <p:spPr>
          <a:xfrm>
            <a:off x="4278516" y="4469449"/>
            <a:ext cx="529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/>
              <a:t>vs</a:t>
            </a:r>
            <a:endParaRPr lang="en-US" sz="3200"/>
          </a:p>
        </p:txBody>
      </p:sp>
      <p:sp>
        <p:nvSpPr>
          <p:cNvPr id="27" name="TextBox 21"/>
          <p:cNvSpPr txBox="1"/>
          <p:nvPr/>
        </p:nvSpPr>
        <p:spPr>
          <a:xfrm rot="20650455">
            <a:off x="5540828" y="3436607"/>
            <a:ext cx="2665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Large scale patterns</a:t>
            </a:r>
            <a:endParaRPr lang="sk-SK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  <a:p>
            <a:pPr algn="ctr"/>
            <a:r>
              <a:rPr lang="sk-SK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are similar</a:t>
            </a:r>
            <a:endParaRPr 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28" name="TextBox 21"/>
          <p:cNvSpPr txBox="1"/>
          <p:nvPr/>
        </p:nvSpPr>
        <p:spPr>
          <a:xfrm rot="20650455">
            <a:off x="1040591" y="3609600"/>
            <a:ext cx="2649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EURO-CORDEX with</a:t>
            </a:r>
          </a:p>
          <a:p>
            <a:pPr algn="ctr"/>
            <a:r>
              <a:rPr lang="sk-SK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positive bias</a:t>
            </a:r>
            <a:endParaRPr 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9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Dell\Dropbox (Personal)\Eurocordex_paper\Publication figures\severe1_diff_rcp45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5620" b="11907"/>
          <a:stretch/>
        </p:blipFill>
        <p:spPr bwMode="auto">
          <a:xfrm>
            <a:off x="4543075" y="3853543"/>
            <a:ext cx="3260436" cy="299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Dell\Dropbox (Personal)\Eurocordex_paper\Publication figures\severe1_diff_rcp85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4923" b="11452"/>
          <a:stretch/>
        </p:blipFill>
        <p:spPr bwMode="auto">
          <a:xfrm>
            <a:off x="4543075" y="450673"/>
            <a:ext cx="3260436" cy="289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475328" y="9110"/>
            <a:ext cx="7668671" cy="1143000"/>
          </a:xfrm>
        </p:spPr>
        <p:txBody>
          <a:bodyPr>
            <a:normAutofit/>
          </a:bodyPr>
          <a:lstStyle/>
          <a:p>
            <a:pPr algn="l"/>
            <a:r>
              <a:rPr lang="sk-SK" sz="3200">
                <a:solidFill>
                  <a:schemeClr val="tx2"/>
                </a:solidFill>
              </a:rPr>
              <a:t>Severe - future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6016" y="450672"/>
            <a:ext cx="112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RCP 8.5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44022" y="3853543"/>
            <a:ext cx="112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RCP 4.5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964" y="904877"/>
            <a:ext cx="4009112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severe environment: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unstable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strongly sheared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precipitating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656" y="6451625"/>
            <a:ext cx="3825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annual number of 6-hourly periods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39" y="56109"/>
            <a:ext cx="312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change </a:t>
            </a:r>
            <a:r>
              <a:rPr lang="en-US" sz="2400" smtClean="0"/>
              <a:t>until 2071-2100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32612" y="259894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1971-2000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91611" y="131392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LI &lt;</a:t>
            </a:r>
            <a:r>
              <a:rPr lang="sk-SK" sz="2400" b="1">
                <a:solidFill>
                  <a:srgbClr val="C00000"/>
                </a:solidFill>
              </a:rPr>
              <a:t>=</a:t>
            </a: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-2</a:t>
            </a:r>
          </a:p>
        </p:txBody>
      </p:sp>
      <p:sp>
        <p:nvSpPr>
          <p:cNvPr id="22" name="TextBox 21"/>
          <p:cNvSpPr txBox="1"/>
          <p:nvPr/>
        </p:nvSpPr>
        <p:spPr>
          <a:xfrm rot="20650455">
            <a:off x="4664741" y="898082"/>
            <a:ext cx="2222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robust increases</a:t>
            </a:r>
          </a:p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of </a:t>
            </a:r>
            <a:r>
              <a:rPr lang="sk-SK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up to 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100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%</a:t>
            </a:r>
          </a:p>
        </p:txBody>
      </p:sp>
      <p:cxnSp>
        <p:nvCxnSpPr>
          <p:cNvPr id="25" name="Straight Arrow Connector 24"/>
          <p:cNvCxnSpPr>
            <a:stCxn id="22" idx="2"/>
          </p:cNvCxnSpPr>
          <p:nvPr/>
        </p:nvCxnSpPr>
        <p:spPr>
          <a:xfrm>
            <a:off x="5889287" y="1713330"/>
            <a:ext cx="617802" cy="414985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296107">
            <a:off x="5061117" y="2387637"/>
            <a:ext cx="207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increases not robust here</a:t>
            </a:r>
          </a:p>
        </p:txBody>
      </p:sp>
      <p:sp>
        <p:nvSpPr>
          <p:cNvPr id="34" name="TextBox 33"/>
          <p:cNvSpPr txBox="1"/>
          <p:nvPr/>
        </p:nvSpPr>
        <p:spPr>
          <a:xfrm rot="21296619">
            <a:off x="5164413" y="4796313"/>
            <a:ext cx="2012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increases </a:t>
            </a:r>
            <a:r>
              <a:rPr lang="sk-SK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up to 50 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%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/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&amp;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less robust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3196026" y="1685901"/>
            <a:ext cx="141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>
                <a:solidFill>
                  <a:srgbClr val="C00000"/>
                </a:solidFill>
              </a:rPr>
              <a:t>DLS</a:t>
            </a:r>
            <a:r>
              <a:rPr lang="en-US" sz="2400" b="1">
                <a:solidFill>
                  <a:srgbClr val="C00000"/>
                </a:solidFill>
              </a:rPr>
              <a:t> &gt;</a:t>
            </a:r>
            <a:r>
              <a:rPr lang="sk-SK" sz="2400" b="1">
                <a:solidFill>
                  <a:srgbClr val="C00000"/>
                </a:solidFill>
              </a:rPr>
              <a:t>=</a:t>
            </a: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sk-SK" sz="2400" b="1">
                <a:solidFill>
                  <a:srgbClr val="C00000"/>
                </a:solidFill>
              </a:rPr>
              <a:t>15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3048083" y="2069133"/>
            <a:ext cx="157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>
                <a:solidFill>
                  <a:srgbClr val="C00000"/>
                </a:solidFill>
              </a:rPr>
              <a:t>Precip </a:t>
            </a:r>
            <a:r>
              <a:rPr lang="en-US" sz="2400" b="1">
                <a:solidFill>
                  <a:srgbClr val="C00000"/>
                </a:solidFill>
              </a:rPr>
              <a:t>&gt;</a:t>
            </a:r>
            <a:r>
              <a:rPr lang="sk-SK" sz="2400" b="1">
                <a:solidFill>
                  <a:srgbClr val="C00000"/>
                </a:solidFill>
              </a:rPr>
              <a:t>=</a:t>
            </a: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sk-SK" sz="2400" b="1">
                <a:solidFill>
                  <a:srgbClr val="C00000"/>
                </a:solidFill>
              </a:rPr>
              <a:t>1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4" name="Picture 2" descr="C:\Users\Dell\Dropbox (Personal)\Eurocordex_paper\Publication figures\severe1_hi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/>
          <a:stretch/>
        </p:blipFill>
        <p:spPr bwMode="auto">
          <a:xfrm>
            <a:off x="460375" y="2998948"/>
            <a:ext cx="3611631" cy="35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4"/>
          <p:cNvCxnSpPr/>
          <p:nvPr/>
        </p:nvCxnSpPr>
        <p:spPr>
          <a:xfrm flipV="1">
            <a:off x="5900503" y="1544755"/>
            <a:ext cx="1342117" cy="168574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C:\Users\Dell\Dropbox (Personal)\Eurocordex_paper\Publication figures\severe1_diff_rcp85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6"/>
          <a:stretch/>
        </p:blipFill>
        <p:spPr bwMode="auto">
          <a:xfrm>
            <a:off x="4540671" y="3430870"/>
            <a:ext cx="3260436" cy="4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7803511" y="1234320"/>
            <a:ext cx="13098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/>
              <a:t>Black dots:</a:t>
            </a:r>
          </a:p>
          <a:p>
            <a:r>
              <a:rPr lang="sk-SK" sz="1600"/>
              <a:t>Mean change</a:t>
            </a:r>
          </a:p>
          <a:p>
            <a:r>
              <a:rPr lang="sk-SK" sz="1600"/>
              <a:t>         </a:t>
            </a:r>
            <a:r>
              <a:rPr lang="en-US" sz="1600"/>
              <a:t>&gt;</a:t>
            </a:r>
            <a:endParaRPr lang="sk-SK" sz="1600"/>
          </a:p>
          <a:p>
            <a:r>
              <a:rPr lang="sk-SK" sz="1600"/>
              <a:t>        2 x</a:t>
            </a:r>
          </a:p>
          <a:p>
            <a:r>
              <a:rPr lang="sk-SK" sz="1600"/>
              <a:t>  standard </a:t>
            </a:r>
          </a:p>
          <a:p>
            <a:r>
              <a:rPr lang="sk-SK" sz="1600"/>
              <a:t>  deviation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1146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6" grpId="0"/>
      <p:bldP spid="22" grpId="0"/>
      <p:bldP spid="33" grpId="0"/>
      <p:bldP spid="3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5.googleusercontent.com/RMI4WkVpi7QKJJ3-cHqi-6XhNJOh7mJF4Y4q6tX7OhuAuU4n3Nmlg6HLyYfWU8NdlMldsaXt4duvmCDEtE1dy8k2TY8UyMj__PusUDqeGKTtb1QqMfmJ4r-T9RHFQZC7jP-YLol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/>
        </p:blipFill>
        <p:spPr bwMode="auto">
          <a:xfrm>
            <a:off x="482057" y="2985355"/>
            <a:ext cx="3624285" cy="35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475328" y="9110"/>
            <a:ext cx="7668671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2"/>
                </a:solidFill>
              </a:rPr>
              <a:t>Instability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3.googleusercontent.com/s4tDRWNVHhGkR-mwVO2dWHaiQjqoAMG3f3zdLRAw-fdbQys-Tn0Nj3Q0RuBhlqEKEzxUDFwFrILZo2ROMcS8EnqeUn0ONZXiXnN_5n6S1Z9ZcWsMuufHoLuc0j-aaSQyhGkfIIe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5046" r="3655" b="11418"/>
          <a:stretch/>
        </p:blipFill>
        <p:spPr bwMode="auto">
          <a:xfrm>
            <a:off x="4612953" y="3853543"/>
            <a:ext cx="3115875" cy="299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6.googleusercontent.com/bl7I9-ReKYCI89B0AW-WVpQFuFEuxTtAQDAytt6WoGHSMUO1AczqKJS1pSdRPssuXP7_NVPBcESsRRe8HzLbbaXHtPX6nOhAnHyWSFW3UeusJ960MAKsXe7yq9c_5lvxOWUjmPb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5" b="11737"/>
          <a:stretch/>
        </p:blipFill>
        <p:spPr bwMode="auto">
          <a:xfrm>
            <a:off x="4554161" y="473447"/>
            <a:ext cx="3274223" cy="286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6016" y="450672"/>
            <a:ext cx="112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RCP 8.5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44022" y="3853543"/>
            <a:ext cx="112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RCP 4.5</a:t>
            </a:r>
          </a:p>
        </p:txBody>
      </p:sp>
      <p:pic>
        <p:nvPicPr>
          <p:cNvPr id="19" name="Picture 2" descr="https://lh3.googleusercontent.com/s4tDRWNVHhGkR-mwVO2dWHaiQjqoAMG3f3zdLRAw-fdbQys-Tn0Nj3Q0RuBhlqEKEzxUDFwFrILZo2ROMcS8EnqeUn0ONZXiXnN_5n6S1Z9ZcWsMuufHoLuc0j-aaSQyhGkfIIe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88582" r="1695" b="1661"/>
          <a:stretch/>
        </p:blipFill>
        <p:spPr bwMode="auto">
          <a:xfrm>
            <a:off x="4577841" y="3462726"/>
            <a:ext cx="3186097" cy="337329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963" y="904877"/>
            <a:ext cx="4020197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severe environment: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unstable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strongly sheared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precipitating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656" y="6451625"/>
            <a:ext cx="3825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annual number of 6-hourly periods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39" y="56109"/>
            <a:ext cx="312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change until 2071-2100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32612" y="259894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1971-2000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1611" y="131392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LI &lt;</a:t>
            </a:r>
            <a:r>
              <a:rPr lang="sk-SK" sz="2400" b="1">
                <a:solidFill>
                  <a:srgbClr val="C00000"/>
                </a:solidFill>
              </a:rPr>
              <a:t>=</a:t>
            </a: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-2</a:t>
            </a:r>
          </a:p>
        </p:txBody>
      </p:sp>
      <p:sp>
        <p:nvSpPr>
          <p:cNvPr id="22" name="TextBox 21"/>
          <p:cNvSpPr txBox="1"/>
          <p:nvPr/>
        </p:nvSpPr>
        <p:spPr>
          <a:xfrm rot="20650455">
            <a:off x="4628659" y="974725"/>
            <a:ext cx="2265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robust increases</a:t>
            </a:r>
          </a:p>
          <a:p>
            <a:pPr algn="ctr"/>
            <a:r>
              <a:rPr lang="en-US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of </a:t>
            </a:r>
            <a:r>
              <a:rPr lang="sk-SK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up to 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100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%</a:t>
            </a:r>
          </a:p>
        </p:txBody>
      </p:sp>
      <p:cxnSp>
        <p:nvCxnSpPr>
          <p:cNvPr id="25" name="Straight Arrow Connector 24"/>
          <p:cNvCxnSpPr>
            <a:stCxn id="22" idx="2"/>
          </p:cNvCxnSpPr>
          <p:nvPr/>
        </p:nvCxnSpPr>
        <p:spPr>
          <a:xfrm>
            <a:off x="5874910" y="1789973"/>
            <a:ext cx="617802" cy="414985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296107">
            <a:off x="4586060" y="2417047"/>
            <a:ext cx="207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increases not robust here</a:t>
            </a:r>
          </a:p>
        </p:txBody>
      </p:sp>
      <p:sp>
        <p:nvSpPr>
          <p:cNvPr id="34" name="TextBox 33"/>
          <p:cNvSpPr txBox="1"/>
          <p:nvPr/>
        </p:nvSpPr>
        <p:spPr>
          <a:xfrm rot="21296619">
            <a:off x="5164413" y="4796313"/>
            <a:ext cx="2012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increases around 25%</a:t>
            </a:r>
            <a:b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&amp;</a:t>
            </a: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less robust</a:t>
            </a:r>
          </a:p>
        </p:txBody>
      </p:sp>
      <p:cxnSp>
        <p:nvCxnSpPr>
          <p:cNvPr id="20" name="Straight Arrow Connector 24"/>
          <p:cNvCxnSpPr/>
          <p:nvPr/>
        </p:nvCxnSpPr>
        <p:spPr>
          <a:xfrm flipV="1">
            <a:off x="5900503" y="1152110"/>
            <a:ext cx="1696708" cy="637862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9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6" grpId="0"/>
      <p:bldP spid="2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ell\Dropbox (Personal)\Eurocordex_paper\Publication figures\DLS_15_all_rcp85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" b="12224"/>
          <a:stretch/>
        </p:blipFill>
        <p:spPr bwMode="auto">
          <a:xfrm>
            <a:off x="4418176" y="459361"/>
            <a:ext cx="3409776" cy="28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\Dropbox (Personal)\Eurocordex_paper\Publication figures\DLS_15_all_rcp45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1126"/>
          <a:stretch/>
        </p:blipFill>
        <p:spPr bwMode="auto">
          <a:xfrm>
            <a:off x="4418176" y="3853543"/>
            <a:ext cx="3424265" cy="299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lh6.googleusercontent.com/4FkSOs5MaLx2c60Gv-jaHbtmo-kZ-6B4rSsaKTCekJlKgVFnuXQB-hrS1flp0XTFNSGiqQ-tTPB5Epvim6vF86Id0oPhoRCllU12bHbV4Hsf27NjQdAUwpwMNOhN8meJfJSAO-0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/>
          <a:stretch/>
        </p:blipFill>
        <p:spPr bwMode="auto">
          <a:xfrm>
            <a:off x="401581" y="2999574"/>
            <a:ext cx="3704761" cy="357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475328" y="9110"/>
            <a:ext cx="7668671" cy="1143000"/>
          </a:xfrm>
        </p:spPr>
        <p:txBody>
          <a:bodyPr>
            <a:normAutofit/>
          </a:bodyPr>
          <a:lstStyle/>
          <a:p>
            <a:pPr algn="l"/>
            <a:r>
              <a:rPr lang="sk-SK" sz="3200">
                <a:solidFill>
                  <a:schemeClr val="tx2"/>
                </a:solidFill>
              </a:rPr>
              <a:t>Shear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6016" y="450672"/>
            <a:ext cx="112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RCP 8.5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44022" y="3853543"/>
            <a:ext cx="112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RCP 4.5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963" y="904877"/>
            <a:ext cx="4020197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severe environment: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unstable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strongly sheared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precipitating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656" y="6451625"/>
            <a:ext cx="3825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annual number of 6-hourly periods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39" y="56109"/>
            <a:ext cx="312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change until 2071-2100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32612" y="259894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1971-2000</a:t>
            </a:r>
          </a:p>
        </p:txBody>
      </p:sp>
      <p:sp>
        <p:nvSpPr>
          <p:cNvPr id="22" name="TextBox 21"/>
          <p:cNvSpPr txBox="1"/>
          <p:nvPr/>
        </p:nvSpPr>
        <p:spPr>
          <a:xfrm rot="20650455">
            <a:off x="5030697" y="450672"/>
            <a:ext cx="2222596" cy="461665"/>
          </a:xfrm>
          <a:prstGeom prst="rect">
            <a:avLst/>
          </a:prstGeom>
          <a:noFill/>
          <a:scene3d>
            <a:camera prst="orthographicFront">
              <a:rot lat="0" lon="0" rev="210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robust </a:t>
            </a:r>
            <a:r>
              <a:rPr lang="sk-SK" sz="2400" b="1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decrease</a:t>
            </a:r>
            <a:endParaRPr lang="en-US" sz="2400" b="1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 rot="296107">
            <a:off x="5172366" y="1862303"/>
            <a:ext cx="207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no</a:t>
            </a:r>
            <a:r>
              <a:rPr lang="sk-SK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robust </a:t>
            </a:r>
            <a:r>
              <a:rPr lang="sk-SK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increase</a:t>
            </a:r>
            <a:endParaRPr lang="en-U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 rot="21296619">
            <a:off x="5205721" y="4449893"/>
            <a:ext cx="20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similar pattern but smaller </a:t>
            </a:r>
            <a:r>
              <a:rPr lang="sk-SK" sz="24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magnitude than </a:t>
            </a:r>
            <a:r>
              <a:rPr lang="sk-SK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RCP 8.5</a:t>
            </a:r>
            <a:endParaRPr lang="en-U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3196026" y="1685901"/>
            <a:ext cx="141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>
                <a:solidFill>
                  <a:srgbClr val="C00000"/>
                </a:solidFill>
              </a:rPr>
              <a:t>DLS</a:t>
            </a:r>
            <a:r>
              <a:rPr lang="en-US" sz="2400" b="1">
                <a:solidFill>
                  <a:srgbClr val="C00000"/>
                </a:solidFill>
              </a:rPr>
              <a:t> &gt;</a:t>
            </a:r>
            <a:r>
              <a:rPr lang="sk-SK" sz="2400" b="1">
                <a:solidFill>
                  <a:srgbClr val="C00000"/>
                </a:solidFill>
              </a:rPr>
              <a:t>=</a:t>
            </a: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sk-SK" sz="2400" b="1">
                <a:solidFill>
                  <a:srgbClr val="C00000"/>
                </a:solidFill>
              </a:rPr>
              <a:t>15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102" name="Picture 6" descr="C:\Users\Dell\Dropbox (Personal)\Eurocordex_paper\Publication figures\DLS_15_all_rcp85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85"/>
          <a:stretch/>
        </p:blipFill>
        <p:spPr bwMode="auto">
          <a:xfrm>
            <a:off x="4418176" y="3474531"/>
            <a:ext cx="3409775" cy="37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6" grpId="0"/>
      <p:bldP spid="2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ropbox (Personal)\Eurocordex_paper\Publication figures\PREC_1mm_all_rcp45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2" b="11639"/>
          <a:stretch/>
        </p:blipFill>
        <p:spPr bwMode="auto">
          <a:xfrm>
            <a:off x="4418176" y="3853543"/>
            <a:ext cx="3424265" cy="299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ell\Dropbox (Personal)\Eurocordex_paper\Publication figures\PREC_1mm_all_rcp85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 b="11389"/>
          <a:stretch/>
        </p:blipFill>
        <p:spPr bwMode="auto">
          <a:xfrm>
            <a:off x="4418176" y="459361"/>
            <a:ext cx="3409776" cy="29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Dell\Dropbox (Personal)\Eurocordex_paper\Publication figures\PREC_1mm_all_hi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"/>
          <a:stretch/>
        </p:blipFill>
        <p:spPr bwMode="auto">
          <a:xfrm>
            <a:off x="460375" y="2999574"/>
            <a:ext cx="3645967" cy="357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www.spc.noaa.gov/misc/AbtDerechos/images/supercell_aeria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475328" y="9110"/>
            <a:ext cx="7668671" cy="1143000"/>
          </a:xfrm>
        </p:spPr>
        <p:txBody>
          <a:bodyPr>
            <a:normAutofit/>
          </a:bodyPr>
          <a:lstStyle/>
          <a:p>
            <a:pPr algn="l"/>
            <a:r>
              <a:rPr lang="sk-SK" sz="3200">
                <a:solidFill>
                  <a:schemeClr val="tx2"/>
                </a:solidFill>
              </a:rPr>
              <a:t>Precipitation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16" name="Picture 5" descr="C:\Users\Pieter\Dropbox\ESSL_board\Website and Logos\Our logos\essl_large_new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753" cy="8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6016" y="450672"/>
            <a:ext cx="112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RCP 8.5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44022" y="3853543"/>
            <a:ext cx="112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RCP 4.5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963" y="904877"/>
            <a:ext cx="4020197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severe environment: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unstable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strongly sheared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precipitating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656" y="6451625"/>
            <a:ext cx="3825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annual number of 6-hourly periods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39" y="56109"/>
            <a:ext cx="312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change until 2071-2100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32612" y="259894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1971-2000</a:t>
            </a:r>
          </a:p>
        </p:txBody>
      </p:sp>
      <p:sp>
        <p:nvSpPr>
          <p:cNvPr id="22" name="TextBox 21"/>
          <p:cNvSpPr txBox="1"/>
          <p:nvPr/>
        </p:nvSpPr>
        <p:spPr>
          <a:xfrm rot="20650455">
            <a:off x="5143496" y="2711133"/>
            <a:ext cx="2222596" cy="461665"/>
          </a:xfrm>
          <a:prstGeom prst="rect">
            <a:avLst/>
          </a:prstGeom>
          <a:noFill/>
          <a:scene3d>
            <a:camera prst="orthographicFront">
              <a:rot lat="0" lon="0" rev="207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sk-SK" sz="2400" b="1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r</a:t>
            </a:r>
            <a:r>
              <a:rPr lang="en-US" sz="2400" b="1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obust </a:t>
            </a:r>
            <a:r>
              <a:rPr lang="sk-SK" sz="2400" b="1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decrease</a:t>
            </a:r>
            <a:endParaRPr lang="en-US" sz="2400" b="1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 rot="21296619">
            <a:off x="5387981" y="4427700"/>
            <a:ext cx="20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similar pattern but smaller </a:t>
            </a:r>
            <a:r>
              <a:rPr lang="sk-SK" sz="24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magnitude than </a:t>
            </a:r>
            <a:r>
              <a:rPr lang="sk-SK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RCP 8.5</a:t>
            </a:r>
            <a:endParaRPr lang="en-U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3048083" y="2069133"/>
            <a:ext cx="157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>
                <a:solidFill>
                  <a:srgbClr val="C00000"/>
                </a:solidFill>
              </a:rPr>
              <a:t>Precip </a:t>
            </a:r>
            <a:r>
              <a:rPr lang="en-US" sz="2400" b="1">
                <a:solidFill>
                  <a:srgbClr val="C00000"/>
                </a:solidFill>
              </a:rPr>
              <a:t>&gt;</a:t>
            </a:r>
            <a:r>
              <a:rPr lang="sk-SK" sz="2400" b="1">
                <a:solidFill>
                  <a:srgbClr val="C00000"/>
                </a:solidFill>
              </a:rPr>
              <a:t>=</a:t>
            </a:r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sk-SK" sz="2400" b="1">
                <a:solidFill>
                  <a:srgbClr val="C00000"/>
                </a:solidFill>
              </a:rPr>
              <a:t>1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5" name="Picture 3" descr="C:\Users\Dell\Dropbox (Personal)\Eurocordex_paper\Publication figures\PREC_1mm_all_rcp85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7"/>
          <a:stretch/>
        </p:blipFill>
        <p:spPr bwMode="auto">
          <a:xfrm>
            <a:off x="4418176" y="3456320"/>
            <a:ext cx="3424265" cy="3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32"/>
          <p:cNvSpPr txBox="1"/>
          <p:nvPr/>
        </p:nvSpPr>
        <p:spPr>
          <a:xfrm rot="296107">
            <a:off x="5221253" y="566093"/>
            <a:ext cx="2501206" cy="461665"/>
          </a:xfrm>
          <a:prstGeom prst="rect">
            <a:avLst/>
          </a:prstGeom>
          <a:noFill/>
          <a:scene3d>
            <a:camera prst="orthographicFront">
              <a:rot lat="0" lon="0" rev="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sk-SK" sz="2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robust increase</a:t>
            </a:r>
            <a:endParaRPr lang="en-U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08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6" grpId="0"/>
      <p:bldP spid="22" grpId="0"/>
      <p:bldP spid="34" grpId="0"/>
      <p:bldP spid="27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</TotalTime>
  <Words>731</Words>
  <Application>Microsoft Office PowerPoint</Application>
  <PresentationFormat>Prezentácia na obrazovke (4:3)</PresentationFormat>
  <Paragraphs>210</Paragraphs>
  <Slides>18</Slides>
  <Notes>3</Notes>
  <HiddenSlides>5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Custom Design</vt:lpstr>
      <vt:lpstr>Future changes in severe thunderstorm environments in Europe</vt:lpstr>
      <vt:lpstr>Research questions</vt:lpstr>
      <vt:lpstr>Dataset</vt:lpstr>
      <vt:lpstr>Severe thunderstorm environments</vt:lpstr>
      <vt:lpstr>Severe - present</vt:lpstr>
      <vt:lpstr>Severe - future</vt:lpstr>
      <vt:lpstr>Instability</vt:lpstr>
      <vt:lpstr>Shear</vt:lpstr>
      <vt:lpstr>Precipitation</vt:lpstr>
      <vt:lpstr>Q1: Will the favourable environments for severe thunderstorms in Europe increase or decrease in the future? Why? </vt:lpstr>
      <vt:lpstr>  Q2: How big is the uncertainty in the models?</vt:lpstr>
      <vt:lpstr>Limitations of results</vt:lpstr>
      <vt:lpstr>See you in 2099?</vt:lpstr>
      <vt:lpstr>Moisture vs lapse rates</vt:lpstr>
      <vt:lpstr>Seasons LARA vs Q925</vt:lpstr>
      <vt:lpstr>Changes in LI and DLS parameter space</vt:lpstr>
      <vt:lpstr>Precipitation vs LI model</vt:lpstr>
      <vt:lpstr>Model spread individual parameters</vt:lpstr>
    </vt:vector>
  </TitlesOfParts>
  <Company>Trinity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 Caulfield</dc:creator>
  <cp:lastModifiedBy>Dell</cp:lastModifiedBy>
  <cp:revision>461</cp:revision>
  <dcterms:created xsi:type="dcterms:W3CDTF">2014-05-06T15:17:19Z</dcterms:created>
  <dcterms:modified xsi:type="dcterms:W3CDTF">2016-11-07T15:19:56Z</dcterms:modified>
</cp:coreProperties>
</file>