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00" r:id="rId2"/>
    <p:sldId id="257" r:id="rId3"/>
    <p:sldId id="275" r:id="rId4"/>
    <p:sldId id="278" r:id="rId5"/>
    <p:sldId id="283" r:id="rId6"/>
    <p:sldId id="272" r:id="rId7"/>
    <p:sldId id="284" r:id="rId8"/>
    <p:sldId id="282" r:id="rId9"/>
    <p:sldId id="265" r:id="rId10"/>
    <p:sldId id="266" r:id="rId11"/>
    <p:sldId id="267" r:id="rId12"/>
    <p:sldId id="274" r:id="rId13"/>
    <p:sldId id="287" r:id="rId14"/>
    <p:sldId id="270" r:id="rId15"/>
    <p:sldId id="264" r:id="rId16"/>
    <p:sldId id="288" r:id="rId17"/>
    <p:sldId id="289" r:id="rId18"/>
    <p:sldId id="290" r:id="rId19"/>
    <p:sldId id="291" r:id="rId20"/>
    <p:sldId id="292" r:id="rId21"/>
    <p:sldId id="295" r:id="rId22"/>
    <p:sldId id="294" r:id="rId23"/>
    <p:sldId id="293" r:id="rId24"/>
    <p:sldId id="296" r:id="rId25"/>
    <p:sldId id="297" r:id="rId26"/>
    <p:sldId id="269" r:id="rId27"/>
    <p:sldId id="273" r:id="rId28"/>
    <p:sldId id="298" r:id="rId29"/>
    <p:sldId id="29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snapToGrid="0" snapToObjects="1">
      <p:cViewPr>
        <p:scale>
          <a:sx n="70" d="100"/>
          <a:sy n="70" d="100"/>
        </p:scale>
        <p:origin x="-1170"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F0BE5-E328-4974-AEBF-126A7A5206A6}" type="datetimeFigureOut">
              <a:rPr lang="en-IE" smtClean="0"/>
              <a:pPr/>
              <a:t>28/10/2015</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91B13-671F-4617-B9E8-BDCA074BA689}" type="slidenum">
              <a:rPr lang="en-IE" smtClean="0"/>
              <a:pPr/>
              <a:t>‹#›</a:t>
            </a:fld>
            <a:endParaRPr lang="en-IE"/>
          </a:p>
        </p:txBody>
      </p:sp>
    </p:spTree>
    <p:extLst>
      <p:ext uri="{BB962C8B-B14F-4D97-AF65-F5344CB8AC3E}">
        <p14:creationId xmlns:p14="http://schemas.microsoft.com/office/powerpoint/2010/main" xmlns="" val="36141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a:t>
            </a:fld>
            <a:endParaRPr lang="en-IE"/>
          </a:p>
        </p:txBody>
      </p:sp>
    </p:spTree>
    <p:extLst>
      <p:ext uri="{BB962C8B-B14F-4D97-AF65-F5344CB8AC3E}">
        <p14:creationId xmlns:p14="http://schemas.microsoft.com/office/powerpoint/2010/main" xmlns="" val="1959482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8D91B13-671F-4617-B9E8-BDCA074BA689}" type="slidenum">
              <a:rPr lang="en-IE" smtClean="0"/>
              <a:pPr/>
              <a:t>11</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12</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13</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14</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15</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16</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17</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18</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19</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20</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a:t>
            </a:fld>
            <a:endParaRPr lang="en-IE"/>
          </a:p>
        </p:txBody>
      </p:sp>
    </p:spTree>
    <p:extLst>
      <p:ext uri="{BB962C8B-B14F-4D97-AF65-F5344CB8AC3E}">
        <p14:creationId xmlns:p14="http://schemas.microsoft.com/office/powerpoint/2010/main" xmlns="" val="342236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21</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22</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23</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24</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25</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26</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27</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28</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29</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3</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4</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5</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7</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8</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9</a:t>
            </a:fld>
            <a:endParaRPr lang="en-IE"/>
          </a:p>
        </p:txBody>
      </p:sp>
    </p:spTree>
    <p:extLst>
      <p:ext uri="{BB962C8B-B14F-4D97-AF65-F5344CB8AC3E}">
        <p14:creationId xmlns:p14="http://schemas.microsoft.com/office/powerpoint/2010/main" xmlns="" val="63895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8D91B13-671F-4617-B9E8-BDCA074BA689}" type="slidenum">
              <a:rPr lang="en-IE" smtClean="0"/>
              <a:pPr/>
              <a:t>10</a:t>
            </a:fld>
            <a:endParaRPr lang="en-IE"/>
          </a:p>
        </p:txBody>
      </p:sp>
    </p:spTree>
    <p:extLst>
      <p:ext uri="{BB962C8B-B14F-4D97-AF65-F5344CB8AC3E}">
        <p14:creationId xmlns:p14="http://schemas.microsoft.com/office/powerpoint/2010/main" xmlns="" val="638954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RAIN">
    <p:spTree>
      <p:nvGrpSpPr>
        <p:cNvPr id="1" name=""/>
        <p:cNvGrpSpPr/>
        <p:nvPr/>
      </p:nvGrpSpPr>
      <p:grpSpPr>
        <a:xfrm>
          <a:off x="0" y="0"/>
          <a:ext cx="0" cy="0"/>
          <a:chOff x="0" y="0"/>
          <a:chExt cx="0" cy="0"/>
        </a:xfrm>
      </p:grpSpPr>
      <p:pic>
        <p:nvPicPr>
          <p:cNvPr id="5" name="Picture 4" descr="Screen Shot 2014-05-06 at 16.23.09.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089900" y="88900"/>
            <a:ext cx="990600" cy="798871"/>
          </a:xfrm>
          <a:prstGeom prst="rect">
            <a:avLst/>
          </a:prstGeom>
        </p:spPr>
      </p:pic>
      <p:sp>
        <p:nvSpPr>
          <p:cNvPr id="8" name="Rectangle 7"/>
          <p:cNvSpPr/>
          <p:nvPr userDrawn="1"/>
        </p:nvSpPr>
        <p:spPr>
          <a:xfrm>
            <a:off x="0" y="6267450"/>
            <a:ext cx="9144000" cy="590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6334780"/>
            <a:ext cx="9144000" cy="523220"/>
          </a:xfrm>
          <a:prstGeom prst="rect">
            <a:avLst/>
          </a:prstGeom>
        </p:spPr>
        <p:txBody>
          <a:bodyPr wrap="square">
            <a:spAutoFit/>
          </a:bodyPr>
          <a:lstStyle/>
          <a:p>
            <a:r>
              <a:rPr lang="en-US" sz="1400" dirty="0" smtClean="0">
                <a:solidFill>
                  <a:schemeClr val="bg1"/>
                </a:solidFill>
              </a:rPr>
              <a:t>This project has received funding from the European Union’s Seventh Framework </a:t>
            </a:r>
            <a:r>
              <a:rPr lang="en-US" sz="1400" dirty="0" err="1" smtClean="0">
                <a:solidFill>
                  <a:schemeClr val="bg1"/>
                </a:solidFill>
              </a:rPr>
              <a:t>Programme</a:t>
            </a:r>
            <a:r>
              <a:rPr lang="en-US" sz="1400" dirty="0" smtClean="0">
                <a:solidFill>
                  <a:schemeClr val="bg1"/>
                </a:solidFill>
              </a:rPr>
              <a:t> for </a:t>
            </a:r>
          </a:p>
          <a:p>
            <a:r>
              <a:rPr lang="en-US" sz="1400" dirty="0" smtClean="0">
                <a:solidFill>
                  <a:schemeClr val="bg1"/>
                </a:solidFill>
              </a:rPr>
              <a:t>research, technological development and demonstration under grant agreement no 608166</a:t>
            </a:r>
            <a:endParaRPr lang="en-US" sz="1400" dirty="0">
              <a:solidFill>
                <a:schemeClr val="bg1"/>
              </a:solidFill>
            </a:endParaRPr>
          </a:p>
        </p:txBody>
      </p:sp>
      <p:pic>
        <p:nvPicPr>
          <p:cNvPr id="3" name="Picture 2" descr="Screen Shot 2014-05-08 at 09.11.13.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708900" y="5927124"/>
            <a:ext cx="1435100" cy="930876"/>
          </a:xfrm>
          <a:prstGeom prst="rect">
            <a:avLst/>
          </a:prstGeom>
        </p:spPr>
      </p:pic>
      <p:sp>
        <p:nvSpPr>
          <p:cNvPr id="4" name="TextBox 3"/>
          <p:cNvSpPr txBox="1"/>
          <p:nvPr userDrawn="1"/>
        </p:nvSpPr>
        <p:spPr>
          <a:xfrm>
            <a:off x="0" y="5744230"/>
            <a:ext cx="7708900" cy="523220"/>
          </a:xfrm>
          <a:prstGeom prst="rect">
            <a:avLst/>
          </a:prstGeom>
          <a:noFill/>
        </p:spPr>
        <p:txBody>
          <a:bodyPr wrap="square" rtlCol="0">
            <a:spAutoFit/>
          </a:bodyPr>
          <a:lstStyle/>
          <a:p>
            <a:r>
              <a:rPr lang="en-US" sz="1400" b="1" i="1" kern="1200" dirty="0" smtClean="0">
                <a:solidFill>
                  <a:schemeClr val="tx1"/>
                </a:solidFill>
                <a:latin typeface="+mn-lt"/>
                <a:ea typeface="+mn-ea"/>
                <a:cs typeface="+mn-cs"/>
              </a:rPr>
              <a:t>The</a:t>
            </a:r>
            <a:r>
              <a:rPr lang="en-US" sz="1400" b="1" i="1" kern="1200" baseline="0" dirty="0" smtClean="0">
                <a:solidFill>
                  <a:schemeClr val="tx1"/>
                </a:solidFill>
                <a:latin typeface="+mn-lt"/>
                <a:ea typeface="+mn-ea"/>
                <a:cs typeface="+mn-cs"/>
              </a:rPr>
              <a:t> contents of this presentation are </a:t>
            </a:r>
            <a:r>
              <a:rPr lang="en-US" sz="1400" b="1" i="1" kern="1200" dirty="0" smtClean="0">
                <a:solidFill>
                  <a:schemeClr val="tx1"/>
                </a:solidFill>
                <a:latin typeface="+mn-lt"/>
                <a:ea typeface="+mn-ea"/>
                <a:cs typeface="+mn-cs"/>
              </a:rPr>
              <a:t>the author’s views and that the European Union is not liable for any use that may be made of the information contained therein</a:t>
            </a:r>
            <a:r>
              <a:rPr lang="en-US" sz="1400" b="0" i="1" kern="1200" dirty="0" smtClean="0">
                <a:solidFill>
                  <a:schemeClr val="tx1"/>
                </a:solidFill>
                <a:latin typeface="+mn-lt"/>
                <a:ea typeface="+mn-ea"/>
                <a:cs typeface="+mn-cs"/>
              </a:rPr>
              <a:t>.</a:t>
            </a:r>
            <a:endParaRPr lang="en-US" sz="1400" dirty="0"/>
          </a:p>
        </p:txBody>
      </p:sp>
    </p:spTree>
    <p:extLst>
      <p:ext uri="{BB962C8B-B14F-4D97-AF65-F5344CB8AC3E}">
        <p14:creationId xmlns:p14="http://schemas.microsoft.com/office/powerpoint/2010/main" xmlns="" val="335626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1989FA8D-F8F4-4435-8879-42CA4BEE2F32}" type="datetime1">
              <a:rPr lang="en-US" smtClean="0"/>
              <a:pPr/>
              <a:t>10/28/2015</a:t>
            </a:fld>
            <a:endParaRPr lang="en-US"/>
          </a:p>
        </p:txBody>
      </p:sp>
      <p:sp>
        <p:nvSpPr>
          <p:cNvPr id="5" name="Footer Placeholder 4"/>
          <p:cNvSpPr>
            <a:spLocks noGrp="1"/>
          </p:cNvSpPr>
          <p:nvPr>
            <p:ph type="ftr" sz="quarter" idx="11"/>
          </p:nvPr>
        </p:nvSpPr>
        <p:spPr/>
        <p:txBody>
          <a:bodyPr/>
          <a:lstStyle/>
          <a:p>
            <a:r>
              <a:rPr lang="en-IE" smtClean="0"/>
              <a:t>This project has received funding form the </a:t>
            </a:r>
            <a:endParaRPr lang="en-US"/>
          </a:p>
        </p:txBody>
      </p:sp>
      <p:sp>
        <p:nvSpPr>
          <p:cNvPr id="6" name="Slide Number Placeholder 5"/>
          <p:cNvSpPr>
            <a:spLocks noGrp="1"/>
          </p:cNvSpPr>
          <p:nvPr>
            <p:ph type="sldNum" sz="quarter" idx="12"/>
          </p:nvPr>
        </p:nvSpPr>
        <p:spPr/>
        <p:txBody>
          <a:bodyPr/>
          <a:lstStyle/>
          <a:p>
            <a:fld id="{471C93BC-3007-7141-A3EF-864484E2EB2D}" type="slidenum">
              <a:rPr lang="en-US" smtClean="0"/>
              <a:pPr/>
              <a:t>‹#›</a:t>
            </a:fld>
            <a:endParaRPr lang="en-US"/>
          </a:p>
        </p:txBody>
      </p:sp>
    </p:spTree>
    <p:extLst>
      <p:ext uri="{BB962C8B-B14F-4D97-AF65-F5344CB8AC3E}">
        <p14:creationId xmlns:p14="http://schemas.microsoft.com/office/powerpoint/2010/main" xmlns="" val="3080363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872E0-9C94-418F-85D2-1D1631BD1089}" type="datetime1">
              <a:rPr lang="en-US" smtClean="0"/>
              <a:pPr/>
              <a:t>10/28/2015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smtClean="0"/>
              <a:t>This project has received funding form the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5B214-781C-2747-BCC1-2001E4A7C7B9}" type="slidenum">
              <a:rPr lang="en-US" smtClean="0"/>
              <a:pPr/>
              <a:t>‹#›</a:t>
            </a:fld>
            <a:endParaRPr lang="en-US"/>
          </a:p>
        </p:txBody>
      </p:sp>
    </p:spTree>
    <p:extLst>
      <p:ext uri="{BB962C8B-B14F-4D97-AF65-F5344CB8AC3E}">
        <p14:creationId xmlns:p14="http://schemas.microsoft.com/office/powerpoint/2010/main" xmlns="" val="1195089682"/>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rain-project.eu/" TargetMode="External"/><Relationship Id="rId5" Type="http://schemas.openxmlformats.org/officeDocument/2006/relationships/hyperlink" Target="mailto:zdenek.dvorak@fbi.uniza.s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9.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4.png"/><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3.png"/><Relationship Id="rId9"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561975" y="2688618"/>
            <a:ext cx="7820025" cy="1317143"/>
          </a:xfrm>
        </p:spPr>
        <p:txBody>
          <a:bodyPr>
            <a:normAutofit fontScale="90000"/>
          </a:bodyPr>
          <a:lstStyle/>
          <a:p>
            <a:r>
              <a:rPr lang="en-US" sz="4800" b="1" dirty="0" smtClean="0">
                <a:solidFill>
                  <a:schemeClr val="tx2"/>
                </a:solidFill>
              </a:rPr>
              <a:t>20</a:t>
            </a:r>
            <a:r>
              <a:rPr lang="en-US" sz="4800" b="1" baseline="30000" dirty="0" smtClean="0">
                <a:solidFill>
                  <a:schemeClr val="tx2"/>
                </a:solidFill>
              </a:rPr>
              <a:t>th</a:t>
            </a:r>
            <a:r>
              <a:rPr lang="en-US" sz="4800" b="1" dirty="0" smtClean="0">
                <a:solidFill>
                  <a:schemeClr val="tx2"/>
                </a:solidFill>
              </a:rPr>
              <a:t> International Scientific Conference </a:t>
            </a:r>
            <a:r>
              <a:rPr lang="en-US" sz="4800" dirty="0" smtClean="0">
                <a:solidFill>
                  <a:schemeClr val="tx2"/>
                </a:solidFill>
              </a:rPr>
              <a:t> </a:t>
            </a:r>
            <a:br>
              <a:rPr lang="en-US" sz="4800" dirty="0" smtClean="0">
                <a:solidFill>
                  <a:schemeClr val="tx2"/>
                </a:solidFill>
              </a:rPr>
            </a:br>
            <a:r>
              <a:rPr lang="en-US" sz="4800" b="1" dirty="0" smtClean="0">
                <a:solidFill>
                  <a:schemeClr val="tx2"/>
                </a:solidFill>
              </a:rPr>
              <a:t>CRISIS SITUATION SOLVING IN SPECIFIC ENVIRONMENT 2015</a:t>
            </a:r>
            <a:r>
              <a:rPr lang="en-US" sz="4800" dirty="0" smtClean="0">
                <a:solidFill>
                  <a:schemeClr val="tx2"/>
                </a:solidFill>
              </a:rPr>
              <a:t/>
            </a:r>
            <a:br>
              <a:rPr lang="en-US" sz="4800" dirty="0" smtClean="0">
                <a:solidFill>
                  <a:schemeClr val="tx2"/>
                </a:solidFill>
              </a:rPr>
            </a:br>
            <a:r>
              <a:rPr lang="en-IE" sz="3600" dirty="0" smtClean="0">
                <a:solidFill>
                  <a:schemeClr val="tx2"/>
                </a:solidFill>
              </a:rPr>
              <a:t/>
            </a:r>
            <a:br>
              <a:rPr lang="en-IE" sz="3600" dirty="0" smtClean="0">
                <a:solidFill>
                  <a:schemeClr val="tx2"/>
                </a:solidFill>
              </a:rPr>
            </a:br>
            <a:r>
              <a:rPr lang="en-IE" sz="3600" dirty="0" err="1" smtClean="0"/>
              <a:t>Zdenek</a:t>
            </a:r>
            <a:r>
              <a:rPr lang="en-IE" sz="3600" dirty="0" smtClean="0"/>
              <a:t> Dvorak</a:t>
            </a:r>
            <a:r>
              <a:rPr lang="sk-SK" sz="3600" dirty="0" smtClean="0"/>
              <a:t/>
            </a:r>
            <a:br>
              <a:rPr lang="sk-SK" sz="3600" dirty="0" smtClean="0"/>
            </a:br>
            <a:r>
              <a:rPr lang="sk-SK" sz="3600" dirty="0" smtClean="0"/>
              <a:t/>
            </a:r>
            <a:br>
              <a:rPr lang="sk-SK" sz="3600" dirty="0" smtClean="0"/>
            </a:br>
            <a:r>
              <a:rPr lang="sk-SK" sz="3600" dirty="0" err="1" smtClean="0"/>
              <a:t>Zilina</a:t>
            </a:r>
            <a:r>
              <a:rPr lang="sk-SK" sz="3600" dirty="0" smtClean="0"/>
              <a:t> </a:t>
            </a:r>
            <a:r>
              <a:rPr lang="sk-SK" sz="3200" dirty="0" smtClean="0"/>
              <a:t>20</a:t>
            </a:r>
            <a:r>
              <a:rPr lang="sk-SK" sz="3200" baseline="30000" dirty="0" smtClean="0"/>
              <a:t>th</a:t>
            </a:r>
            <a:r>
              <a:rPr lang="sk-SK" sz="3600" dirty="0" smtClean="0"/>
              <a:t> </a:t>
            </a:r>
            <a:r>
              <a:rPr lang="sk-SK" sz="3600" dirty="0" err="1" smtClean="0"/>
              <a:t>May</a:t>
            </a:r>
            <a:r>
              <a:rPr lang="sk-SK" sz="3600" dirty="0" smtClean="0"/>
              <a:t> 2015</a:t>
            </a:r>
            <a:r>
              <a:rPr lang="sk-SK" sz="3600" dirty="0" smtClean="0"/>
              <a:t/>
            </a:r>
            <a:br>
              <a:rPr lang="sk-SK" sz="3600" dirty="0" smtClean="0"/>
            </a:br>
            <a:r>
              <a:rPr lang="sk-SK" sz="2700" dirty="0" smtClean="0"/>
              <a:t>web </a:t>
            </a:r>
            <a:r>
              <a:rPr lang="sk-SK" sz="2700" dirty="0" err="1" smtClean="0"/>
              <a:t>source</a:t>
            </a:r>
            <a:r>
              <a:rPr lang="sk-SK" sz="2700" dirty="0" smtClean="0"/>
              <a:t>: </a:t>
            </a:r>
            <a:r>
              <a:rPr lang="sk-SK" sz="2200" dirty="0" smtClean="0"/>
              <a:t>http</a:t>
            </a:r>
            <a:r>
              <a:rPr lang="sk-SK" sz="2200" dirty="0" smtClean="0"/>
              <a:t>://fbi.uniza.sk/kkm/stranka/aktualna-konferencia</a:t>
            </a:r>
            <a:r>
              <a:rPr lang="en-IE" sz="3600" dirty="0" smtClean="0"/>
              <a:t/>
            </a:r>
            <a:br>
              <a:rPr lang="en-IE" sz="3600" dirty="0" smtClean="0"/>
            </a:br>
            <a:endParaRPr lang="en-IE" sz="3600" dirty="0"/>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329067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p:cNvPicPr/>
          <p:nvPr/>
        </p:nvPicPr>
        <p:blipFill>
          <a:blip r:embed="rId3" cstate="print"/>
          <a:srcRect/>
          <a:stretch>
            <a:fillRect/>
          </a:stretch>
        </p:blipFill>
        <p:spPr bwMode="auto">
          <a:xfrm>
            <a:off x="4858453" y="4123051"/>
            <a:ext cx="3234669" cy="1786182"/>
          </a:xfrm>
          <a:prstGeom prst="rect">
            <a:avLst/>
          </a:prstGeom>
          <a:noFill/>
          <a:ln w="9525">
            <a:noFill/>
            <a:miter lim="800000"/>
            <a:headEnd/>
            <a:tailEnd/>
          </a:ln>
        </p:spPr>
      </p:pic>
      <p:pic>
        <p:nvPicPr>
          <p:cNvPr id="4" name="Picture 3"/>
          <p:cNvPicPr/>
          <p:nvPr/>
        </p:nvPicPr>
        <p:blipFill>
          <a:blip r:embed="rId4">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363983" y="343954"/>
            <a:ext cx="8273989" cy="1263644"/>
          </a:xfrm>
        </p:spPr>
        <p:txBody>
          <a:bodyPr>
            <a:normAutofit/>
          </a:bodyPr>
          <a:lstStyle/>
          <a:p>
            <a:r>
              <a:rPr lang="sk-SK" sz="3200" b="1" dirty="0" smtClean="0">
                <a:solidFill>
                  <a:schemeClr val="tx2"/>
                </a:solidFill>
              </a:rPr>
              <a:t>Ad 3. </a:t>
            </a:r>
            <a:r>
              <a:rPr lang="sk-SK" sz="3200" b="1" dirty="0" err="1" smtClean="0">
                <a:solidFill>
                  <a:schemeClr val="tx2"/>
                </a:solidFill>
              </a:rPr>
              <a:t>Case</a:t>
            </a:r>
            <a:r>
              <a:rPr lang="sk-SK" sz="3200" b="1" dirty="0" smtClean="0">
                <a:solidFill>
                  <a:schemeClr val="tx2"/>
                </a:solidFill>
              </a:rPr>
              <a:t> study - </a:t>
            </a:r>
            <a:r>
              <a:rPr lang="en-GB" sz="3200" b="1" dirty="0" smtClean="0">
                <a:solidFill>
                  <a:schemeClr val="tx2"/>
                </a:solidFill>
              </a:rPr>
              <a:t>Shortcuts and key terms</a:t>
            </a:r>
            <a:r>
              <a:rPr lang="sk-SK" sz="3200" b="1" dirty="0" smtClean="0">
                <a:solidFill>
                  <a:schemeClr val="tx2"/>
                </a:solidFill>
              </a:rPr>
              <a:t> </a:t>
            </a:r>
            <a:endParaRPr lang="en-IE" sz="3200" b="1" dirty="0">
              <a:solidFill>
                <a:schemeClr val="tx2"/>
              </a:solidFill>
            </a:endParaRPr>
          </a:p>
        </p:txBody>
      </p:sp>
      <p:sp>
        <p:nvSpPr>
          <p:cNvPr id="8" name="Subtitle 2"/>
          <p:cNvSpPr>
            <a:spLocks noGrp="1"/>
          </p:cNvSpPr>
          <p:nvPr>
            <p:ph type="subTitle" idx="1"/>
          </p:nvPr>
        </p:nvSpPr>
        <p:spPr>
          <a:xfrm>
            <a:off x="633743" y="1430174"/>
            <a:ext cx="6400800" cy="4301635"/>
          </a:xfrm>
        </p:spPr>
        <p:txBody>
          <a:bodyPr>
            <a:normAutofit/>
          </a:bodyPr>
          <a:lstStyle/>
          <a:p>
            <a:pPr marL="342900" indent="-342900" algn="l"/>
            <a:r>
              <a:rPr lang="en-US" sz="2000" b="1" dirty="0" smtClean="0">
                <a:solidFill>
                  <a:schemeClr val="tx1"/>
                </a:solidFill>
              </a:rPr>
              <a:t>Key words</a:t>
            </a:r>
            <a:r>
              <a:rPr lang="en-US" sz="2000" dirty="0" smtClean="0">
                <a:solidFill>
                  <a:schemeClr val="tx1"/>
                </a:solidFill>
              </a:rPr>
              <a:t>:</a:t>
            </a:r>
          </a:p>
          <a:p>
            <a:pPr marL="342900" indent="-342900" algn="l">
              <a:buFont typeface="Arial" pitchFamily="34" charset="0"/>
              <a:buChar char="•"/>
            </a:pPr>
            <a:r>
              <a:rPr lang="en-GB" sz="2000" dirty="0" smtClean="0">
                <a:solidFill>
                  <a:schemeClr val="tx1"/>
                </a:solidFill>
              </a:rPr>
              <a:t>Critical infrastructure</a:t>
            </a:r>
            <a:r>
              <a:rPr lang="sk-SK" sz="2000" dirty="0" smtClean="0">
                <a:solidFill>
                  <a:schemeClr val="tx1"/>
                </a:solidFill>
              </a:rPr>
              <a:t>, </a:t>
            </a:r>
          </a:p>
          <a:p>
            <a:pPr marL="342900" indent="-342900" algn="l">
              <a:buFont typeface="Arial" pitchFamily="34" charset="0"/>
              <a:buChar char="•"/>
            </a:pPr>
            <a:r>
              <a:rPr lang="en-GB" sz="2000" dirty="0" smtClean="0">
                <a:solidFill>
                  <a:schemeClr val="tx1"/>
                </a:solidFill>
              </a:rPr>
              <a:t>Critical infrastructure element,</a:t>
            </a:r>
            <a:endParaRPr lang="sk-SK" sz="2000" dirty="0" smtClean="0">
              <a:solidFill>
                <a:schemeClr val="tx1"/>
              </a:solidFill>
            </a:endParaRPr>
          </a:p>
          <a:p>
            <a:pPr marL="342900" indent="-342900" algn="l">
              <a:buFont typeface="Arial" pitchFamily="34" charset="0"/>
              <a:buChar char="•"/>
            </a:pPr>
            <a:r>
              <a:rPr lang="en-GB" sz="2000" dirty="0" smtClean="0">
                <a:solidFill>
                  <a:schemeClr val="tx1"/>
                </a:solidFill>
              </a:rPr>
              <a:t>Critical infrastructure sector,</a:t>
            </a:r>
            <a:endParaRPr lang="sk-SK" sz="2000" dirty="0" smtClean="0">
              <a:solidFill>
                <a:schemeClr val="tx1"/>
              </a:solidFill>
            </a:endParaRPr>
          </a:p>
          <a:p>
            <a:pPr marL="342900" indent="-342900" algn="l">
              <a:buFont typeface="Arial" pitchFamily="34" charset="0"/>
              <a:buChar char="•"/>
            </a:pPr>
            <a:r>
              <a:rPr lang="en-GB" sz="2000" dirty="0" err="1" smtClean="0">
                <a:solidFill>
                  <a:schemeClr val="tx1"/>
                </a:solidFill>
              </a:rPr>
              <a:t>Sectoral</a:t>
            </a:r>
            <a:r>
              <a:rPr lang="en-GB" sz="2000" dirty="0" smtClean="0">
                <a:solidFill>
                  <a:schemeClr val="tx1"/>
                </a:solidFill>
              </a:rPr>
              <a:t> criteria, </a:t>
            </a:r>
          </a:p>
          <a:p>
            <a:pPr marL="342900" indent="-342900" algn="l">
              <a:buFont typeface="Arial" pitchFamily="34" charset="0"/>
              <a:buChar char="•"/>
            </a:pPr>
            <a:r>
              <a:rPr lang="en-GB" sz="2000" dirty="0" smtClean="0">
                <a:solidFill>
                  <a:schemeClr val="tx1"/>
                </a:solidFill>
              </a:rPr>
              <a:t>Cross-cutting criteria, </a:t>
            </a:r>
          </a:p>
          <a:p>
            <a:pPr algn="l"/>
            <a:r>
              <a:rPr lang="sk-SK" dirty="0" smtClean="0">
                <a:solidFill>
                  <a:schemeClr val="tx1"/>
                </a:solidFill>
              </a:rPr>
              <a:t> </a:t>
            </a:r>
            <a:endParaRPr lang="en-IE" dirty="0">
              <a:solidFill>
                <a:schemeClr val="tx1"/>
              </a:solidFill>
            </a:endParaRPr>
          </a:p>
        </p:txBody>
      </p:sp>
      <p:pic>
        <p:nvPicPr>
          <p:cNvPr id="6" name="Obrázok 5"/>
          <p:cNvPicPr/>
          <p:nvPr/>
        </p:nvPicPr>
        <p:blipFill>
          <a:blip r:embed="rId6" cstate="print"/>
          <a:srcRect/>
          <a:stretch>
            <a:fillRect/>
          </a:stretch>
        </p:blipFill>
        <p:spPr bwMode="auto">
          <a:xfrm>
            <a:off x="633743" y="3875964"/>
            <a:ext cx="4224710" cy="2442949"/>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715223" y="600361"/>
            <a:ext cx="8265003" cy="893432"/>
          </a:xfrm>
        </p:spPr>
        <p:txBody>
          <a:bodyPr>
            <a:noAutofit/>
          </a:bodyPr>
          <a:lstStyle/>
          <a:p>
            <a:pPr algn="l"/>
            <a:r>
              <a:rPr lang="sk-SK" sz="3200" b="1" dirty="0" smtClean="0">
                <a:solidFill>
                  <a:schemeClr val="tx2"/>
                </a:solidFill>
              </a:rPr>
              <a:t>Ad 4. </a:t>
            </a:r>
            <a:r>
              <a:rPr lang="sk-SK" sz="3200" b="1" dirty="0" err="1" smtClean="0">
                <a:solidFill>
                  <a:schemeClr val="tx2"/>
                </a:solidFill>
              </a:rPr>
              <a:t>Case</a:t>
            </a:r>
            <a:r>
              <a:rPr lang="sk-SK" sz="3200" b="1" dirty="0" smtClean="0">
                <a:solidFill>
                  <a:schemeClr val="tx2"/>
                </a:solidFill>
              </a:rPr>
              <a:t> study - </a:t>
            </a:r>
            <a:r>
              <a:rPr lang="en-GB" sz="3200" b="1" dirty="0" smtClean="0">
                <a:solidFill>
                  <a:schemeClr val="tx2"/>
                </a:solidFill>
              </a:rPr>
              <a:t>Analyses of contemporary statue</a:t>
            </a:r>
            <a:endParaRPr lang="en-GB" sz="3200" b="1" dirty="0">
              <a:solidFill>
                <a:schemeClr val="tx2"/>
              </a:solidFill>
            </a:endParaRPr>
          </a:p>
        </p:txBody>
      </p:sp>
      <p:sp>
        <p:nvSpPr>
          <p:cNvPr id="8" name="Subtitle 2"/>
          <p:cNvSpPr>
            <a:spLocks noGrp="1"/>
          </p:cNvSpPr>
          <p:nvPr>
            <p:ph type="subTitle" idx="1"/>
          </p:nvPr>
        </p:nvSpPr>
        <p:spPr>
          <a:xfrm>
            <a:off x="715224" y="1778251"/>
            <a:ext cx="6400800" cy="4449128"/>
          </a:xfrm>
        </p:spPr>
        <p:txBody>
          <a:bodyPr>
            <a:normAutofit/>
          </a:bodyPr>
          <a:lstStyle/>
          <a:p>
            <a:pPr marL="457200" indent="-457200" algn="l"/>
            <a:r>
              <a:rPr lang="en-US" sz="2000" b="1" dirty="0" smtClean="0">
                <a:solidFill>
                  <a:schemeClr val="tx1"/>
                </a:solidFill>
              </a:rPr>
              <a:t>4.1  General framework for civil protection</a:t>
            </a:r>
          </a:p>
          <a:p>
            <a:pPr marL="457200" indent="-457200" algn="l">
              <a:buFont typeface="Arial" pitchFamily="34" charset="0"/>
              <a:buChar char="•"/>
            </a:pPr>
            <a:r>
              <a:rPr lang="en-US" sz="2000" dirty="0" smtClean="0">
                <a:solidFill>
                  <a:schemeClr val="tx1"/>
                </a:solidFill>
              </a:rPr>
              <a:t>System of civil protection and crisis management is base on law 42/1994 revised 2014. </a:t>
            </a:r>
          </a:p>
          <a:p>
            <a:pPr marL="457200" indent="-457200" algn="l">
              <a:buFont typeface="Arial" pitchFamily="34" charset="0"/>
              <a:buChar char="•"/>
            </a:pPr>
            <a:r>
              <a:rPr lang="en-US" sz="2000" dirty="0" smtClean="0">
                <a:solidFill>
                  <a:schemeClr val="tx1"/>
                </a:solidFill>
              </a:rPr>
              <a:t>Training of  local and regional civil protection bodies</a:t>
            </a:r>
          </a:p>
          <a:p>
            <a:pPr marL="457200" indent="-457200" algn="l">
              <a:buFont typeface="Arial" pitchFamily="34" charset="0"/>
              <a:buChar char="•"/>
            </a:pPr>
            <a:r>
              <a:rPr lang="en-US" sz="2000" dirty="0" smtClean="0">
                <a:solidFill>
                  <a:schemeClr val="tx1"/>
                </a:solidFill>
              </a:rPr>
              <a:t>International cooperation</a:t>
            </a:r>
          </a:p>
          <a:p>
            <a:pPr marL="457200" indent="-457200" algn="l"/>
            <a:endParaRPr lang="en-US" sz="2000" dirty="0" smtClean="0">
              <a:solidFill>
                <a:schemeClr val="tx1"/>
              </a:solidFill>
            </a:endParaRPr>
          </a:p>
          <a:p>
            <a:pPr marL="457200" indent="-457200" algn="l"/>
            <a:r>
              <a:rPr lang="en-US" sz="2000" b="1" dirty="0" smtClean="0">
                <a:solidFill>
                  <a:schemeClr val="tx1"/>
                </a:solidFill>
              </a:rPr>
              <a:t>4.2  Historical, societal and legal aspects of the civil protection system</a:t>
            </a:r>
          </a:p>
          <a:p>
            <a:pPr marL="457200" indent="-457200" algn="l">
              <a:buFont typeface="Arial" pitchFamily="34" charset="0"/>
              <a:buChar char="•"/>
            </a:pPr>
            <a:r>
              <a:rPr lang="en-US" sz="2000" dirty="0" smtClean="0">
                <a:solidFill>
                  <a:schemeClr val="tx1"/>
                </a:solidFill>
              </a:rPr>
              <a:t>Changes between civil protection before 1989</a:t>
            </a:r>
            <a:r>
              <a:rPr lang="cs-CZ" sz="2000" dirty="0" smtClean="0">
                <a:solidFill>
                  <a:schemeClr val="tx1"/>
                </a:solidFill>
              </a:rPr>
              <a:t> </a:t>
            </a:r>
            <a:r>
              <a:rPr lang="en-GB" sz="2000" dirty="0" smtClean="0">
                <a:solidFill>
                  <a:schemeClr val="tx1"/>
                </a:solidFill>
              </a:rPr>
              <a:t>and after </a:t>
            </a:r>
            <a:r>
              <a:rPr lang="cs-CZ" sz="2000" dirty="0" smtClean="0">
                <a:solidFill>
                  <a:schemeClr val="tx1"/>
                </a:solidFill>
              </a:rPr>
              <a:t>1989</a:t>
            </a:r>
            <a:endParaRPr lang="en-US" sz="2000" dirty="0" smtClean="0">
              <a:solidFill>
                <a:schemeClr val="tx1"/>
              </a:solidFill>
            </a:endParaRPr>
          </a:p>
          <a:p>
            <a:pPr marL="457200" indent="-457200" algn="l"/>
            <a:endParaRPr lang="en-US" sz="2000" dirty="0" smtClean="0">
              <a:solidFill>
                <a:schemeClr val="tx1"/>
              </a:solidFill>
            </a:endParaRPr>
          </a:p>
          <a:p>
            <a:pPr marL="457200" indent="-457200" algn="l"/>
            <a:endParaRPr lang="en-US" sz="2000" dirty="0">
              <a:solidFill>
                <a:schemeClr val="tx1"/>
              </a:solidFill>
            </a:endParaRPr>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2014_07_21_12_CAPE"/>
          <p:cNvPicPr/>
          <p:nvPr/>
        </p:nvPicPr>
        <p:blipFill>
          <a:blip r:embed="rId3" cstate="print"/>
          <a:srcRect/>
          <a:stretch>
            <a:fillRect/>
          </a:stretch>
        </p:blipFill>
        <p:spPr bwMode="auto">
          <a:xfrm>
            <a:off x="3671248" y="2224585"/>
            <a:ext cx="4885898" cy="4002794"/>
          </a:xfrm>
          <a:prstGeom prst="rect">
            <a:avLst/>
          </a:prstGeom>
          <a:noFill/>
          <a:ln w="9525">
            <a:noFill/>
            <a:miter lim="800000"/>
            <a:headEnd/>
            <a:tailEnd/>
          </a:ln>
        </p:spPr>
      </p:pic>
      <p:pic>
        <p:nvPicPr>
          <p:cNvPr id="4" name="Picture 3"/>
          <p:cNvPicPr/>
          <p:nvPr/>
        </p:nvPicPr>
        <p:blipFill>
          <a:blip r:embed="rId4">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8" name="Subtitle 2"/>
          <p:cNvSpPr>
            <a:spLocks noGrp="1"/>
          </p:cNvSpPr>
          <p:nvPr>
            <p:ph type="subTitle" idx="1"/>
          </p:nvPr>
        </p:nvSpPr>
        <p:spPr>
          <a:xfrm>
            <a:off x="715224" y="1778251"/>
            <a:ext cx="6400800" cy="4449128"/>
          </a:xfrm>
        </p:spPr>
        <p:txBody>
          <a:bodyPr>
            <a:noAutofit/>
          </a:bodyPr>
          <a:lstStyle/>
          <a:p>
            <a:pPr marL="457200" indent="-457200" algn="l"/>
            <a:r>
              <a:rPr lang="en-IE" sz="2000" b="1" dirty="0" smtClean="0">
                <a:solidFill>
                  <a:schemeClr val="tx1"/>
                </a:solidFill>
              </a:rPr>
              <a:t>4.</a:t>
            </a:r>
            <a:r>
              <a:rPr lang="sk-SK" sz="2000" b="1" dirty="0" smtClean="0">
                <a:solidFill>
                  <a:schemeClr val="tx1"/>
                </a:solidFill>
              </a:rPr>
              <a:t>3</a:t>
            </a:r>
            <a:r>
              <a:rPr lang="en-IE" sz="2000" b="1" dirty="0" smtClean="0">
                <a:solidFill>
                  <a:schemeClr val="tx1"/>
                </a:solidFill>
              </a:rPr>
              <a:t> </a:t>
            </a:r>
            <a:r>
              <a:rPr lang="en-IE" sz="2000" dirty="0" smtClean="0">
                <a:solidFill>
                  <a:schemeClr val="tx1"/>
                </a:solidFill>
              </a:rPr>
              <a:t> </a:t>
            </a:r>
            <a:r>
              <a:rPr lang="en-US" sz="2000" b="1" dirty="0" smtClean="0">
                <a:solidFill>
                  <a:schemeClr val="tx1"/>
                </a:solidFill>
              </a:rPr>
              <a:t>Description of meteorological event</a:t>
            </a:r>
            <a:r>
              <a:rPr lang="sk-SK" sz="2000" b="1" dirty="0" smtClean="0">
                <a:solidFill>
                  <a:schemeClr val="tx1"/>
                </a:solidFill>
              </a:rPr>
              <a:t> </a:t>
            </a:r>
            <a:r>
              <a:rPr lang="sk-SK" sz="2000" dirty="0" smtClean="0">
                <a:solidFill>
                  <a:schemeClr val="tx1"/>
                </a:solidFill>
              </a:rPr>
              <a:t>- ESSL</a:t>
            </a:r>
            <a:r>
              <a:rPr lang="en-US" sz="2000" b="1" dirty="0" smtClean="0">
                <a:solidFill>
                  <a:schemeClr val="tx1"/>
                </a:solidFill>
              </a:rPr>
              <a:t> </a:t>
            </a:r>
            <a:endParaRPr lang="sk-SK" sz="2000" b="1" dirty="0" smtClean="0">
              <a:solidFill>
                <a:schemeClr val="tx1"/>
              </a:solidFill>
            </a:endParaRPr>
          </a:p>
          <a:p>
            <a:pPr lvl="0" algn="l">
              <a:buFont typeface="Arial" pitchFamily="34" charset="0"/>
              <a:buChar char="•"/>
            </a:pPr>
            <a:r>
              <a:rPr lang="en-US" sz="1800" dirty="0" smtClean="0">
                <a:solidFill>
                  <a:schemeClr val="tx1"/>
                </a:solidFill>
              </a:rPr>
              <a:t>  Heavy Rainfall</a:t>
            </a:r>
            <a:endParaRPr lang="sk-SK" sz="1800" dirty="0" smtClean="0">
              <a:solidFill>
                <a:schemeClr val="tx1"/>
              </a:solidFill>
            </a:endParaRPr>
          </a:p>
          <a:p>
            <a:pPr lvl="0" algn="l">
              <a:buFont typeface="Arial" pitchFamily="34" charset="0"/>
              <a:buChar char="•"/>
            </a:pPr>
            <a:r>
              <a:rPr lang="en-US" sz="1800" dirty="0" smtClean="0">
                <a:solidFill>
                  <a:schemeClr val="tx1"/>
                </a:solidFill>
              </a:rPr>
              <a:t>  Windstorms</a:t>
            </a:r>
            <a:endParaRPr lang="sk-SK" sz="1800" dirty="0" smtClean="0">
              <a:solidFill>
                <a:schemeClr val="tx1"/>
              </a:solidFill>
            </a:endParaRPr>
          </a:p>
          <a:p>
            <a:pPr lvl="0" algn="l">
              <a:buFont typeface="Arial" pitchFamily="34" charset="0"/>
              <a:buChar char="•"/>
            </a:pPr>
            <a:r>
              <a:rPr lang="en-US" sz="1800" dirty="0" smtClean="0">
                <a:solidFill>
                  <a:schemeClr val="tx1"/>
                </a:solidFill>
              </a:rPr>
              <a:t>  Coastal Floods</a:t>
            </a:r>
            <a:endParaRPr lang="sk-SK" sz="1800" dirty="0" smtClean="0">
              <a:solidFill>
                <a:schemeClr val="tx1"/>
              </a:solidFill>
            </a:endParaRPr>
          </a:p>
          <a:p>
            <a:pPr lvl="0" algn="l">
              <a:buFont typeface="Arial" pitchFamily="34" charset="0"/>
              <a:buChar char="•"/>
            </a:pPr>
            <a:r>
              <a:rPr lang="en-US" sz="1800" dirty="0" smtClean="0">
                <a:solidFill>
                  <a:schemeClr val="tx1"/>
                </a:solidFill>
              </a:rPr>
              <a:t>  River Floods</a:t>
            </a:r>
            <a:endParaRPr lang="sk-SK" sz="1800" dirty="0" smtClean="0">
              <a:solidFill>
                <a:schemeClr val="tx1"/>
              </a:solidFill>
            </a:endParaRPr>
          </a:p>
          <a:p>
            <a:pPr lvl="0" algn="l">
              <a:buFont typeface="Arial" pitchFamily="34" charset="0"/>
              <a:buChar char="•"/>
            </a:pPr>
            <a:r>
              <a:rPr lang="en-US" sz="1800" dirty="0" smtClean="0">
                <a:solidFill>
                  <a:schemeClr val="tx1"/>
                </a:solidFill>
              </a:rPr>
              <a:t>  Landslides</a:t>
            </a:r>
            <a:endParaRPr lang="sk-SK" sz="1800" dirty="0" smtClean="0">
              <a:solidFill>
                <a:schemeClr val="tx1"/>
              </a:solidFill>
            </a:endParaRPr>
          </a:p>
          <a:p>
            <a:pPr lvl="0" algn="l">
              <a:buFont typeface="Arial" pitchFamily="34" charset="0"/>
              <a:buChar char="•"/>
            </a:pPr>
            <a:r>
              <a:rPr lang="en-US" sz="1800" dirty="0" smtClean="0">
                <a:solidFill>
                  <a:schemeClr val="tx1"/>
                </a:solidFill>
              </a:rPr>
              <a:t>  Lightning</a:t>
            </a:r>
            <a:endParaRPr lang="sk-SK" sz="1800" dirty="0" smtClean="0">
              <a:solidFill>
                <a:schemeClr val="tx1"/>
              </a:solidFill>
            </a:endParaRPr>
          </a:p>
          <a:p>
            <a:pPr lvl="0" algn="l">
              <a:buFont typeface="Arial" pitchFamily="34" charset="0"/>
              <a:buChar char="•"/>
            </a:pPr>
            <a:r>
              <a:rPr lang="en-US" sz="1800" dirty="0" smtClean="0">
                <a:solidFill>
                  <a:schemeClr val="tx1"/>
                </a:solidFill>
              </a:rPr>
              <a:t>  Tornadoes</a:t>
            </a:r>
            <a:endParaRPr lang="sk-SK" sz="1800" dirty="0" smtClean="0">
              <a:solidFill>
                <a:schemeClr val="tx1"/>
              </a:solidFill>
            </a:endParaRPr>
          </a:p>
          <a:p>
            <a:pPr lvl="0" algn="l">
              <a:buFont typeface="Arial" pitchFamily="34" charset="0"/>
              <a:buChar char="•"/>
            </a:pPr>
            <a:r>
              <a:rPr lang="en-US" sz="1800" dirty="0" smtClean="0">
                <a:solidFill>
                  <a:schemeClr val="tx1"/>
                </a:solidFill>
              </a:rPr>
              <a:t>  Hail</a:t>
            </a:r>
            <a:endParaRPr lang="sk-SK" sz="1800" dirty="0" smtClean="0">
              <a:solidFill>
                <a:schemeClr val="tx1"/>
              </a:solidFill>
            </a:endParaRPr>
          </a:p>
          <a:p>
            <a:pPr lvl="0" algn="l">
              <a:buFont typeface="Arial" pitchFamily="34" charset="0"/>
              <a:buChar char="•"/>
            </a:pPr>
            <a:r>
              <a:rPr lang="en-US" sz="1800" dirty="0" smtClean="0">
                <a:solidFill>
                  <a:schemeClr val="tx1"/>
                </a:solidFill>
              </a:rPr>
              <a:t>  Convective Windstorms</a:t>
            </a:r>
            <a:endParaRPr lang="sk-SK" sz="1800" dirty="0" smtClean="0">
              <a:solidFill>
                <a:schemeClr val="tx1"/>
              </a:solidFill>
            </a:endParaRPr>
          </a:p>
          <a:p>
            <a:pPr lvl="0" algn="l">
              <a:buFont typeface="Arial" pitchFamily="34" charset="0"/>
              <a:buChar char="•"/>
            </a:pPr>
            <a:r>
              <a:rPr lang="en-US" sz="1800" dirty="0" smtClean="0">
                <a:solidFill>
                  <a:schemeClr val="tx1"/>
                </a:solidFill>
              </a:rPr>
              <a:t>  Snowfall and Snow Storms</a:t>
            </a:r>
            <a:endParaRPr lang="sk-SK" sz="1800" dirty="0" smtClean="0">
              <a:solidFill>
                <a:schemeClr val="tx1"/>
              </a:solidFill>
            </a:endParaRPr>
          </a:p>
          <a:p>
            <a:pPr lvl="0" algn="l">
              <a:buFont typeface="Arial" pitchFamily="34" charset="0"/>
              <a:buChar char="•"/>
            </a:pPr>
            <a:r>
              <a:rPr lang="en-US" sz="1800" dirty="0" smtClean="0">
                <a:solidFill>
                  <a:schemeClr val="tx1"/>
                </a:solidFill>
              </a:rPr>
              <a:t>  Icing Snow Loading</a:t>
            </a:r>
            <a:endParaRPr lang="sk-SK" sz="1800" dirty="0" smtClean="0">
              <a:solidFill>
                <a:schemeClr val="tx1"/>
              </a:solidFill>
            </a:endParaRPr>
          </a:p>
          <a:p>
            <a:pPr lvl="0" algn="l">
              <a:buFont typeface="Arial" pitchFamily="34" charset="0"/>
              <a:buChar char="•"/>
            </a:pPr>
            <a:r>
              <a:rPr lang="en-US" sz="1800" dirty="0" smtClean="0">
                <a:solidFill>
                  <a:schemeClr val="tx1"/>
                </a:solidFill>
              </a:rPr>
              <a:t>  Forest Fires</a:t>
            </a:r>
            <a:endParaRPr lang="sk-SK" sz="1800" dirty="0" smtClean="0">
              <a:solidFill>
                <a:schemeClr val="tx1"/>
              </a:solidFill>
            </a:endParaRPr>
          </a:p>
          <a:p>
            <a:pPr lvl="0" algn="l">
              <a:buFont typeface="Arial" pitchFamily="34" charset="0"/>
              <a:buChar char="•"/>
            </a:pPr>
            <a:r>
              <a:rPr lang="en-US" sz="1800" dirty="0" smtClean="0">
                <a:solidFill>
                  <a:schemeClr val="tx1"/>
                </a:solidFill>
              </a:rPr>
              <a:t>  Freezing rain </a:t>
            </a:r>
            <a:endParaRPr lang="sk-SK" sz="1800" dirty="0" smtClean="0">
              <a:solidFill>
                <a:schemeClr val="tx1"/>
              </a:solidFill>
            </a:endParaRPr>
          </a:p>
          <a:p>
            <a:pPr marL="457200" indent="-457200" algn="l"/>
            <a:endParaRPr lang="en-IE" sz="1800" dirty="0" smtClean="0">
              <a:solidFill>
                <a:schemeClr val="tx1"/>
              </a:solidFill>
            </a:endParaRPr>
          </a:p>
          <a:p>
            <a:pPr marL="457200" indent="-457200" algn="l"/>
            <a:endParaRPr lang="en-IE" sz="1800" dirty="0">
              <a:solidFill>
                <a:schemeClr val="tx1"/>
              </a:solidFill>
            </a:endParaRPr>
          </a:p>
        </p:txBody>
      </p:sp>
      <p:sp>
        <p:nvSpPr>
          <p:cNvPr id="9" name="Title 1"/>
          <p:cNvSpPr txBox="1">
            <a:spLocks/>
          </p:cNvSpPr>
          <p:nvPr/>
        </p:nvSpPr>
        <p:spPr>
          <a:xfrm>
            <a:off x="715223" y="600361"/>
            <a:ext cx="8265003" cy="893432"/>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k-SK" sz="3200" b="1" i="0" u="none" strike="noStrike" kern="1200" cap="none" spc="0" normalizeH="0" baseline="0" noProof="0" smtClean="0">
                <a:ln>
                  <a:noFill/>
                </a:ln>
                <a:solidFill>
                  <a:schemeClr val="tx2"/>
                </a:solidFill>
                <a:effectLst/>
                <a:uLnTx/>
                <a:uFillTx/>
                <a:latin typeface="+mj-lt"/>
                <a:ea typeface="+mj-ea"/>
                <a:cs typeface="+mj-cs"/>
              </a:rPr>
              <a:t>Ad 4. Case study - </a:t>
            </a:r>
            <a:r>
              <a:rPr kumimoji="0" lang="en-GB" sz="3200" b="1" i="0" u="none" strike="noStrike" kern="1200" cap="none" spc="0" normalizeH="0" baseline="0" noProof="0" smtClean="0">
                <a:ln>
                  <a:noFill/>
                </a:ln>
                <a:solidFill>
                  <a:schemeClr val="tx2"/>
                </a:solidFill>
                <a:effectLst/>
                <a:uLnTx/>
                <a:uFillTx/>
                <a:latin typeface="+mj-lt"/>
                <a:ea typeface="+mj-ea"/>
                <a:cs typeface="+mj-cs"/>
              </a:rPr>
              <a:t>Analyses of contemporary statue</a:t>
            </a:r>
            <a:endParaRPr kumimoji="0" lang="en-IE" sz="32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8" name="Subtitle 2"/>
          <p:cNvSpPr>
            <a:spLocks noGrp="1"/>
          </p:cNvSpPr>
          <p:nvPr>
            <p:ph type="subTitle" idx="1"/>
          </p:nvPr>
        </p:nvSpPr>
        <p:spPr>
          <a:xfrm>
            <a:off x="715224" y="1778251"/>
            <a:ext cx="5180609" cy="883062"/>
          </a:xfrm>
        </p:spPr>
        <p:txBody>
          <a:bodyPr>
            <a:noAutofit/>
          </a:bodyPr>
          <a:lstStyle/>
          <a:p>
            <a:pPr marL="457200" indent="-457200" algn="l"/>
            <a:r>
              <a:rPr lang="en-US" sz="2000" b="1" dirty="0" smtClean="0">
                <a:solidFill>
                  <a:schemeClr val="tx1"/>
                </a:solidFill>
              </a:rPr>
              <a:t>4.3 </a:t>
            </a:r>
            <a:r>
              <a:rPr lang="en-US" sz="2000" dirty="0" smtClean="0">
                <a:solidFill>
                  <a:schemeClr val="tx1"/>
                </a:solidFill>
              </a:rPr>
              <a:t> </a:t>
            </a:r>
            <a:r>
              <a:rPr lang="en-US" sz="2000" b="1" dirty="0" smtClean="0">
                <a:solidFill>
                  <a:schemeClr val="tx1"/>
                </a:solidFill>
              </a:rPr>
              <a:t>Description of meteorological event </a:t>
            </a:r>
            <a:r>
              <a:rPr lang="sk-SK" sz="2000" dirty="0" smtClean="0">
                <a:solidFill>
                  <a:schemeClr val="tx1"/>
                </a:solidFill>
              </a:rPr>
              <a:t>- ESSL</a:t>
            </a:r>
            <a:endParaRPr lang="en-US" sz="2000" b="1" dirty="0" smtClean="0">
              <a:solidFill>
                <a:schemeClr val="tx1"/>
              </a:solidFill>
            </a:endParaRPr>
          </a:p>
          <a:p>
            <a:pPr marL="457200" indent="-457200" algn="l"/>
            <a:r>
              <a:rPr lang="en-US" sz="1800" dirty="0" smtClean="0">
                <a:solidFill>
                  <a:schemeClr val="tx1"/>
                </a:solidFill>
              </a:rPr>
              <a:t>Analyze of real historical meteorological events</a:t>
            </a:r>
          </a:p>
          <a:p>
            <a:pPr marL="457200" indent="-457200" algn="l"/>
            <a:endParaRPr lang="en-US" sz="1800" dirty="0">
              <a:solidFill>
                <a:schemeClr val="tx1"/>
              </a:solidFill>
            </a:endParaRPr>
          </a:p>
        </p:txBody>
      </p:sp>
      <p:sp>
        <p:nvSpPr>
          <p:cNvPr id="9" name="Title 1"/>
          <p:cNvSpPr txBox="1">
            <a:spLocks/>
          </p:cNvSpPr>
          <p:nvPr/>
        </p:nvSpPr>
        <p:spPr>
          <a:xfrm>
            <a:off x="715223" y="600361"/>
            <a:ext cx="8265003" cy="893432"/>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k-SK" sz="3200" b="1" i="0" u="none" strike="noStrike" kern="1200" cap="none" spc="0" normalizeH="0" baseline="0" noProof="0" dirty="0" smtClean="0">
                <a:ln>
                  <a:noFill/>
                </a:ln>
                <a:solidFill>
                  <a:schemeClr val="tx2"/>
                </a:solidFill>
                <a:effectLst/>
                <a:uLnTx/>
                <a:uFillTx/>
                <a:latin typeface="+mj-lt"/>
                <a:ea typeface="+mj-ea"/>
                <a:cs typeface="+mj-cs"/>
              </a:rPr>
              <a:t>Ad 4. </a:t>
            </a:r>
            <a:r>
              <a:rPr kumimoji="0" lang="sk-SK" sz="3200" b="1" i="0" u="none" strike="noStrike" kern="1200" cap="none" spc="0" normalizeH="0" baseline="0" noProof="0" dirty="0" err="1" smtClean="0">
                <a:ln>
                  <a:noFill/>
                </a:ln>
                <a:solidFill>
                  <a:schemeClr val="tx2"/>
                </a:solidFill>
                <a:effectLst/>
                <a:uLnTx/>
                <a:uFillTx/>
                <a:latin typeface="+mj-lt"/>
                <a:ea typeface="+mj-ea"/>
                <a:cs typeface="+mj-cs"/>
              </a:rPr>
              <a:t>Case</a:t>
            </a:r>
            <a:r>
              <a:rPr kumimoji="0" lang="sk-SK" sz="3200" b="1" i="0" u="none" strike="noStrike" kern="1200" cap="none" spc="0" normalizeH="0" baseline="0" noProof="0" dirty="0" smtClean="0">
                <a:ln>
                  <a:noFill/>
                </a:ln>
                <a:solidFill>
                  <a:schemeClr val="tx2"/>
                </a:solidFill>
                <a:effectLst/>
                <a:uLnTx/>
                <a:uFillTx/>
                <a:latin typeface="+mj-lt"/>
                <a:ea typeface="+mj-ea"/>
                <a:cs typeface="+mj-cs"/>
              </a:rPr>
              <a:t> study - </a:t>
            </a:r>
            <a:r>
              <a:rPr kumimoji="0" lang="en-GB" sz="3200" b="1" i="0" u="none" strike="noStrike" kern="1200" cap="none" spc="0" normalizeH="0" baseline="0" noProof="0" dirty="0" smtClean="0">
                <a:ln>
                  <a:noFill/>
                </a:ln>
                <a:solidFill>
                  <a:schemeClr val="tx2"/>
                </a:solidFill>
                <a:effectLst/>
                <a:uLnTx/>
                <a:uFillTx/>
                <a:latin typeface="+mj-lt"/>
                <a:ea typeface="+mj-ea"/>
                <a:cs typeface="+mj-cs"/>
              </a:rPr>
              <a:t>Analyses of contemporary statue</a:t>
            </a:r>
            <a:endParaRPr kumimoji="0" lang="en-IE" sz="3200" b="1" i="0" u="none" strike="noStrike" kern="1200" cap="none" spc="0" normalizeH="0" baseline="0" noProof="0" dirty="0">
              <a:ln>
                <a:noFill/>
              </a:ln>
              <a:solidFill>
                <a:schemeClr val="tx2"/>
              </a:solidFill>
              <a:effectLst/>
              <a:uLnTx/>
              <a:uFillTx/>
              <a:latin typeface="+mj-lt"/>
              <a:ea typeface="+mj-ea"/>
              <a:cs typeface="+mj-cs"/>
            </a:endParaRPr>
          </a:p>
        </p:txBody>
      </p:sp>
      <p:pic>
        <p:nvPicPr>
          <p:cNvPr id="10" name="Obrázok 9" descr="1998_07_20_12_500"/>
          <p:cNvPicPr/>
          <p:nvPr/>
        </p:nvPicPr>
        <p:blipFill>
          <a:blip r:embed="rId5" cstate="print"/>
          <a:srcRect/>
          <a:stretch>
            <a:fillRect/>
          </a:stretch>
        </p:blipFill>
        <p:spPr bwMode="auto">
          <a:xfrm>
            <a:off x="715223" y="2661313"/>
            <a:ext cx="4316730" cy="3710940"/>
          </a:xfrm>
          <a:prstGeom prst="rect">
            <a:avLst/>
          </a:prstGeom>
          <a:noFill/>
          <a:ln w="9525">
            <a:noFill/>
            <a:miter lim="800000"/>
            <a:headEnd/>
            <a:tailEnd/>
          </a:ln>
        </p:spPr>
      </p:pic>
      <p:sp>
        <p:nvSpPr>
          <p:cNvPr id="11" name="BlokTextu 10"/>
          <p:cNvSpPr txBox="1"/>
          <p:nvPr/>
        </p:nvSpPr>
        <p:spPr>
          <a:xfrm>
            <a:off x="5031953" y="2702261"/>
            <a:ext cx="3948273" cy="3600986"/>
          </a:xfrm>
          <a:prstGeom prst="rect">
            <a:avLst/>
          </a:prstGeom>
          <a:solidFill>
            <a:schemeClr val="bg1">
              <a:lumMod val="85000"/>
            </a:schemeClr>
          </a:solidFill>
        </p:spPr>
        <p:txBody>
          <a:bodyPr wrap="square" rtlCol="0">
            <a:spAutoFit/>
          </a:bodyPr>
          <a:lstStyle/>
          <a:p>
            <a:r>
              <a:rPr lang="en-GB" sz="1400" b="1" dirty="0" smtClean="0"/>
              <a:t>Event analysis</a:t>
            </a:r>
            <a:endParaRPr lang="sk-SK" sz="1400" dirty="0" smtClean="0"/>
          </a:p>
          <a:p>
            <a:r>
              <a:rPr lang="en-GB" sz="1400" dirty="0" smtClean="0"/>
              <a:t>	Lack of high-resolution satellite and radar data from this case preclude any detailed analysis of the thunderstorm development and progression (</a:t>
            </a:r>
            <a:r>
              <a:rPr lang="en-GB" sz="1400" dirty="0" err="1" smtClean="0"/>
              <a:t>Sokol</a:t>
            </a:r>
            <a:r>
              <a:rPr lang="en-GB" sz="1400" dirty="0" smtClean="0"/>
              <a:t> and </a:t>
            </a:r>
            <a:r>
              <a:rPr lang="en-GB" sz="1400" dirty="0" err="1" smtClean="0"/>
              <a:t>Sokolova</a:t>
            </a:r>
            <a:r>
              <a:rPr lang="en-GB" sz="1400" dirty="0" smtClean="0"/>
              <a:t>, personal communication). However, it seems that thunderstorm existed in a form of a slowly moving </a:t>
            </a:r>
            <a:r>
              <a:rPr lang="en-GB" sz="1400" dirty="0" err="1" smtClean="0"/>
              <a:t>multicellular</a:t>
            </a:r>
            <a:r>
              <a:rPr lang="en-GB" sz="1400" dirty="0" smtClean="0"/>
              <a:t> system with signs of </a:t>
            </a:r>
            <a:r>
              <a:rPr lang="en-GB" sz="1400" dirty="0" err="1" smtClean="0"/>
              <a:t>backbuilding</a:t>
            </a:r>
            <a:r>
              <a:rPr lang="en-GB" sz="1400" dirty="0" smtClean="0"/>
              <a:t> (i.e. new thunderstorm cells forming against the direction of prevailing flow).  Analysis of Slovak </a:t>
            </a:r>
            <a:r>
              <a:rPr lang="en-GB" sz="1400" dirty="0" err="1" smtClean="0"/>
              <a:t>Hydrometeorologic</a:t>
            </a:r>
            <a:r>
              <a:rPr lang="en-GB" sz="1400" dirty="0" smtClean="0"/>
              <a:t> Institute (1998) also mentions the </a:t>
            </a:r>
            <a:r>
              <a:rPr lang="en-GB" sz="1400" dirty="0" err="1" smtClean="0"/>
              <a:t>supercellular</a:t>
            </a:r>
            <a:r>
              <a:rPr lang="en-GB" sz="1400" dirty="0" smtClean="0"/>
              <a:t> nature of the thunderstorm, which could be supported by the fact that besides the flash flood, also very large hail was observed by the local inhabitants (hen egg size). </a:t>
            </a:r>
            <a:endParaRPr lang="sk-SK" sz="1400" dirty="0" smtClean="0"/>
          </a:p>
          <a:p>
            <a:endParaRPr lang="sk-SK"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8" name="Subtitle 2"/>
          <p:cNvSpPr>
            <a:spLocks noGrp="1"/>
          </p:cNvSpPr>
          <p:nvPr>
            <p:ph type="subTitle" idx="1"/>
          </p:nvPr>
        </p:nvSpPr>
        <p:spPr>
          <a:xfrm>
            <a:off x="715223" y="1778251"/>
            <a:ext cx="7088863" cy="4449128"/>
          </a:xfrm>
        </p:spPr>
        <p:txBody>
          <a:bodyPr>
            <a:normAutofit/>
          </a:bodyPr>
          <a:lstStyle/>
          <a:p>
            <a:pPr marL="457200" indent="-457200" algn="l"/>
            <a:r>
              <a:rPr lang="en-US" sz="2000" b="1" dirty="0" smtClean="0">
                <a:solidFill>
                  <a:schemeClr val="tx1"/>
                </a:solidFill>
              </a:rPr>
              <a:t>4.4  Description of transport infrastructure before the event</a:t>
            </a:r>
          </a:p>
          <a:p>
            <a:pPr marL="457200" indent="-457200" algn="l">
              <a:buFont typeface="Arial" pitchFamily="34" charset="0"/>
              <a:buChar char="•"/>
            </a:pPr>
            <a:r>
              <a:rPr lang="en-US" sz="2000" dirty="0" smtClean="0">
                <a:solidFill>
                  <a:schemeClr val="tx1"/>
                </a:solidFill>
              </a:rPr>
              <a:t>Multimodal corridors</a:t>
            </a:r>
          </a:p>
          <a:p>
            <a:pPr marL="457200" indent="-457200" algn="l">
              <a:buFont typeface="Arial" pitchFamily="34" charset="0"/>
              <a:buChar char="•"/>
            </a:pPr>
            <a:r>
              <a:rPr lang="en-US" sz="2000" dirty="0" smtClean="0">
                <a:solidFill>
                  <a:schemeClr val="tx1"/>
                </a:solidFill>
              </a:rPr>
              <a:t>Trans - European Transport Network (TEN-T)</a:t>
            </a:r>
          </a:p>
          <a:p>
            <a:pPr marL="457200" indent="-457200" algn="l"/>
            <a:r>
              <a:rPr lang="en-US" sz="2000" dirty="0" smtClean="0">
                <a:solidFill>
                  <a:schemeClr val="tx1"/>
                </a:solidFill>
              </a:rPr>
              <a:t>4.4.1 Railway infrastructure – function and capacity</a:t>
            </a:r>
          </a:p>
          <a:p>
            <a:pPr marL="457200" indent="-457200" algn="l">
              <a:buFont typeface="Arial" pitchFamily="34" charset="0"/>
              <a:buChar char="•"/>
            </a:pPr>
            <a:r>
              <a:rPr lang="en-US" sz="2000" dirty="0" err="1" smtClean="0">
                <a:solidFill>
                  <a:schemeClr val="tx1"/>
                </a:solidFill>
              </a:rPr>
              <a:t>Bridgdes</a:t>
            </a:r>
            <a:r>
              <a:rPr lang="en-US" sz="2000" dirty="0" smtClean="0">
                <a:solidFill>
                  <a:schemeClr val="tx1"/>
                </a:solidFill>
              </a:rPr>
              <a:t> and tunnels</a:t>
            </a:r>
          </a:p>
          <a:p>
            <a:pPr marL="457200" indent="-457200" algn="l"/>
            <a:r>
              <a:rPr lang="en-US" sz="2000" dirty="0" smtClean="0">
                <a:solidFill>
                  <a:schemeClr val="tx1"/>
                </a:solidFill>
              </a:rPr>
              <a:t>4.4.2 Road infrastructure – function and capacity </a:t>
            </a:r>
          </a:p>
          <a:p>
            <a:pPr marL="457200" indent="-457200" algn="l">
              <a:buFont typeface="Arial" pitchFamily="34" charset="0"/>
              <a:buChar char="•"/>
            </a:pPr>
            <a:r>
              <a:rPr lang="en-US" sz="2000" dirty="0" smtClean="0">
                <a:solidFill>
                  <a:schemeClr val="tx1"/>
                </a:solidFill>
              </a:rPr>
              <a:t>Bridges and tunnels</a:t>
            </a:r>
          </a:p>
          <a:p>
            <a:pPr marL="457200" indent="-457200" algn="l"/>
            <a:r>
              <a:rPr lang="en-US" sz="2000" dirty="0" smtClean="0">
                <a:solidFill>
                  <a:schemeClr val="tx1"/>
                </a:solidFill>
              </a:rPr>
              <a:t>4.4.3 Summary for road and rail transport</a:t>
            </a:r>
          </a:p>
          <a:p>
            <a:pPr marL="457200" indent="-457200" algn="l">
              <a:buFont typeface="Arial" pitchFamily="34" charset="0"/>
              <a:buChar char="•"/>
            </a:pPr>
            <a:r>
              <a:rPr lang="en-US" sz="2000" dirty="0" smtClean="0">
                <a:solidFill>
                  <a:schemeClr val="tx1"/>
                </a:solidFill>
              </a:rPr>
              <a:t>Advantages and challenges</a:t>
            </a:r>
          </a:p>
          <a:p>
            <a:pPr marL="457200" indent="-457200" algn="l"/>
            <a:r>
              <a:rPr lang="en-US" sz="2000" b="1" dirty="0" smtClean="0">
                <a:solidFill>
                  <a:schemeClr val="tx1"/>
                </a:solidFill>
              </a:rPr>
              <a:t>4.5.  Description of management – phase plannin</a:t>
            </a:r>
            <a:r>
              <a:rPr lang="en-US" sz="2000" dirty="0" smtClean="0">
                <a:solidFill>
                  <a:schemeClr val="tx1"/>
                </a:solidFill>
              </a:rPr>
              <a:t>g</a:t>
            </a:r>
          </a:p>
          <a:p>
            <a:pPr marL="457200" indent="-457200" algn="l">
              <a:buFont typeface="Arial" pitchFamily="34" charset="0"/>
              <a:buChar char="•"/>
            </a:pPr>
            <a:r>
              <a:rPr lang="en-US" sz="2000" dirty="0" smtClean="0">
                <a:solidFill>
                  <a:schemeClr val="tx1"/>
                </a:solidFill>
              </a:rPr>
              <a:t>System of crisis planning</a:t>
            </a:r>
          </a:p>
          <a:p>
            <a:pPr marL="457200" indent="-457200" algn="l"/>
            <a:endParaRPr lang="en-US" sz="2000" dirty="0" smtClean="0">
              <a:solidFill>
                <a:schemeClr val="tx1"/>
              </a:solidFill>
            </a:endParaRPr>
          </a:p>
          <a:p>
            <a:pPr marL="457200" indent="-457200" algn="l"/>
            <a:endParaRPr lang="en-US" sz="2000" dirty="0" smtClean="0">
              <a:solidFill>
                <a:schemeClr val="tx1"/>
              </a:solidFill>
            </a:endParaRPr>
          </a:p>
          <a:p>
            <a:pPr marL="457200" indent="-457200" algn="l">
              <a:buFontTx/>
              <a:buChar char="-"/>
            </a:pPr>
            <a:endParaRPr lang="en-US" sz="2000" dirty="0" smtClean="0"/>
          </a:p>
          <a:p>
            <a:pPr marL="457200" indent="-457200" algn="l">
              <a:buFontTx/>
              <a:buChar char="-"/>
            </a:pPr>
            <a:endParaRPr lang="en-US" sz="2000" dirty="0" smtClean="0">
              <a:solidFill>
                <a:schemeClr val="tx1"/>
              </a:solidFill>
            </a:endParaRPr>
          </a:p>
          <a:p>
            <a:pPr marL="457200" indent="-457200" algn="l"/>
            <a:endParaRPr lang="en-US" sz="2000" dirty="0">
              <a:solidFill>
                <a:schemeClr val="tx1"/>
              </a:solidFill>
            </a:endParaRPr>
          </a:p>
        </p:txBody>
      </p:sp>
      <p:sp>
        <p:nvSpPr>
          <p:cNvPr id="9" name="Title 1"/>
          <p:cNvSpPr txBox="1">
            <a:spLocks/>
          </p:cNvSpPr>
          <p:nvPr/>
        </p:nvSpPr>
        <p:spPr>
          <a:xfrm>
            <a:off x="715223" y="600361"/>
            <a:ext cx="8265003" cy="893432"/>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k-SK" sz="3200" b="1" i="0" u="none" strike="noStrike" kern="1200" cap="none" spc="0" normalizeH="0" baseline="0" noProof="0" smtClean="0">
                <a:ln>
                  <a:noFill/>
                </a:ln>
                <a:solidFill>
                  <a:schemeClr val="tx2"/>
                </a:solidFill>
                <a:effectLst/>
                <a:uLnTx/>
                <a:uFillTx/>
                <a:latin typeface="+mj-lt"/>
                <a:ea typeface="+mj-ea"/>
                <a:cs typeface="+mj-cs"/>
              </a:rPr>
              <a:t>Ad 4. Case study - </a:t>
            </a:r>
            <a:r>
              <a:rPr kumimoji="0" lang="en-GB" sz="3200" b="1" i="0" u="none" strike="noStrike" kern="1200" cap="none" spc="0" normalizeH="0" baseline="0" noProof="0" smtClean="0">
                <a:ln>
                  <a:noFill/>
                </a:ln>
                <a:solidFill>
                  <a:schemeClr val="tx2"/>
                </a:solidFill>
                <a:effectLst/>
                <a:uLnTx/>
                <a:uFillTx/>
                <a:latin typeface="+mj-lt"/>
                <a:ea typeface="+mj-ea"/>
                <a:cs typeface="+mj-cs"/>
              </a:rPr>
              <a:t>Analyses of contemporary statue</a:t>
            </a:r>
            <a:endParaRPr kumimoji="0" lang="en-I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8" name="Subtitle 2"/>
          <p:cNvSpPr>
            <a:spLocks noGrp="1"/>
          </p:cNvSpPr>
          <p:nvPr>
            <p:ph type="subTitle" idx="1"/>
          </p:nvPr>
        </p:nvSpPr>
        <p:spPr>
          <a:xfrm>
            <a:off x="715223" y="1710011"/>
            <a:ext cx="7869483" cy="4527015"/>
          </a:xfrm>
        </p:spPr>
        <p:txBody>
          <a:bodyPr>
            <a:normAutofit/>
          </a:bodyPr>
          <a:lstStyle/>
          <a:p>
            <a:pPr algn="l"/>
            <a:r>
              <a:rPr lang="en-US" sz="2000" dirty="0" smtClean="0">
                <a:solidFill>
                  <a:schemeClr val="tx1"/>
                </a:solidFill>
              </a:rPr>
              <a:t>5.1 Description of meteorological event  -  heavy rainfall and dam  defect creating hypothetic extraordinary flood</a:t>
            </a:r>
          </a:p>
          <a:p>
            <a:pPr marL="0" lvl="1" algn="l"/>
            <a:r>
              <a:rPr lang="en-US" sz="2000" dirty="0" smtClean="0">
                <a:solidFill>
                  <a:schemeClr val="tx1"/>
                </a:solidFill>
              </a:rPr>
              <a:t>5.2 Description of transport infrastructure after the event -  flooding of rail and road network</a:t>
            </a:r>
          </a:p>
          <a:p>
            <a:pPr marL="0" lvl="1" algn="l"/>
            <a:r>
              <a:rPr lang="en-US" sz="2000" dirty="0" smtClean="0">
                <a:solidFill>
                  <a:schemeClr val="tx1"/>
                </a:solidFill>
              </a:rPr>
              <a:t>5.2.1 Function/capacity  -  influence for region</a:t>
            </a:r>
          </a:p>
          <a:p>
            <a:pPr marL="0" lvl="1" algn="l"/>
            <a:r>
              <a:rPr lang="en-US" sz="2000" dirty="0" smtClean="0">
                <a:solidFill>
                  <a:schemeClr val="tx1"/>
                </a:solidFill>
              </a:rPr>
              <a:t>5.2.2 Structural elements  - municipality and recovery units</a:t>
            </a:r>
          </a:p>
          <a:p>
            <a:pPr marL="0" lvl="1" algn="l"/>
            <a:r>
              <a:rPr lang="en-US" sz="2000" dirty="0" smtClean="0">
                <a:solidFill>
                  <a:schemeClr val="tx1"/>
                </a:solidFill>
              </a:rPr>
              <a:t>5.3 Description of management – detailed description </a:t>
            </a:r>
          </a:p>
          <a:p>
            <a:pPr marL="0" lvl="1" algn="l"/>
            <a:r>
              <a:rPr lang="en-US" sz="2000" dirty="0" smtClean="0">
                <a:solidFill>
                  <a:schemeClr val="tx1"/>
                </a:solidFill>
              </a:rPr>
              <a:t>5.4 Damage caused to people travelling on the transport route during the event</a:t>
            </a:r>
          </a:p>
          <a:p>
            <a:pPr marL="0" lvl="1" algn="l"/>
            <a:r>
              <a:rPr lang="en-US" sz="2000" dirty="0" smtClean="0">
                <a:solidFill>
                  <a:schemeClr val="tx1"/>
                </a:solidFill>
              </a:rPr>
              <a:t>5.5 Management of emergency – integrated emergency system</a:t>
            </a:r>
            <a:endParaRPr lang="sk-SK" sz="2000" dirty="0" smtClean="0">
              <a:solidFill>
                <a:schemeClr val="tx1"/>
              </a:solidFill>
            </a:endParaRPr>
          </a:p>
          <a:p>
            <a:pPr marL="0" lvl="1" algn="l"/>
            <a:r>
              <a:rPr lang="en-IE" sz="2000" dirty="0" smtClean="0">
                <a:solidFill>
                  <a:schemeClr val="tx1"/>
                </a:solidFill>
              </a:rPr>
              <a:t>5.6 </a:t>
            </a:r>
            <a:r>
              <a:rPr lang="en-GB" sz="2000" dirty="0" smtClean="0">
                <a:solidFill>
                  <a:schemeClr val="tx1"/>
                </a:solidFill>
              </a:rPr>
              <a:t>Recovery – road and rail companies, building companies and inhabitants</a:t>
            </a:r>
            <a:endParaRPr lang="sk-SK" sz="2000" dirty="0" smtClean="0">
              <a:solidFill>
                <a:schemeClr val="tx1"/>
              </a:solidFill>
            </a:endParaRPr>
          </a:p>
          <a:p>
            <a:pPr marL="0" lvl="1" algn="l"/>
            <a:endParaRPr lang="en-IE" sz="2100" dirty="0">
              <a:solidFill>
                <a:schemeClr val="tx1"/>
              </a:solidFill>
            </a:endParaRPr>
          </a:p>
        </p:txBody>
      </p:sp>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k-SK" sz="3200" b="1" i="0" u="none" strike="noStrike" kern="1200" cap="none" spc="0" normalizeH="0" baseline="0" noProof="0" smtClean="0">
                <a:ln>
                  <a:noFill/>
                </a:ln>
                <a:solidFill>
                  <a:schemeClr val="tx2"/>
                </a:solidFill>
                <a:effectLst/>
                <a:uLnTx/>
                <a:uFillTx/>
                <a:latin typeface="+mj-lt"/>
                <a:ea typeface="+mj-ea"/>
                <a:cs typeface="+mj-cs"/>
              </a:rPr>
              <a:t>Ad </a:t>
            </a:r>
            <a:r>
              <a:rPr kumimoji="0" lang="en-US" sz="3200" b="1" i="0" u="none" strike="noStrike" kern="1200" cap="none" spc="0" normalizeH="0" baseline="0" noProof="0" smtClean="0">
                <a:ln>
                  <a:noFill/>
                </a:ln>
                <a:solidFill>
                  <a:schemeClr val="tx2"/>
                </a:solidFill>
                <a:effectLst/>
                <a:uLnTx/>
                <a:uFillTx/>
                <a:latin typeface="+mj-lt"/>
                <a:ea typeface="+mj-ea"/>
                <a:cs typeface="+mj-cs"/>
              </a:rPr>
              <a:t>5. </a:t>
            </a:r>
            <a:r>
              <a:rPr kumimoji="0" lang="sk-SK" sz="3200" b="1" i="0" u="none" strike="noStrike" kern="1200" cap="none" spc="0" normalizeH="0" baseline="0" noProof="0" smtClean="0">
                <a:ln>
                  <a:noFill/>
                </a:ln>
                <a:solidFill>
                  <a:schemeClr val="tx2"/>
                </a:solidFill>
                <a:effectLst/>
                <a:uLnTx/>
                <a:uFillTx/>
                <a:latin typeface="+mj-lt"/>
                <a:ea typeface="+mj-ea"/>
                <a:cs typeface="+mj-cs"/>
              </a:rPr>
              <a:t>Case study - </a:t>
            </a:r>
            <a:r>
              <a:rPr kumimoji="0" lang="en-US" sz="3200" b="1" i="0" u="none" strike="noStrike" kern="1200" cap="none" spc="0" normalizeH="0" baseline="0" noProof="0" smtClean="0">
                <a:ln>
                  <a:noFill/>
                </a:ln>
                <a:solidFill>
                  <a:schemeClr val="tx2"/>
                </a:solidFill>
                <a:effectLst/>
                <a:uLnTx/>
                <a:uFillTx/>
                <a:latin typeface="+mj-lt"/>
                <a:ea typeface="+mj-ea"/>
                <a:cs typeface="+mj-cs"/>
              </a:rPr>
              <a:t>Analyses phase after the event – scenarion</a:t>
            </a:r>
            <a:endParaRPr kumimoji="0" lang="en-IE"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k-SK" sz="3200" b="1" i="0" u="none" strike="noStrike" kern="1200" cap="none" spc="0" normalizeH="0" baseline="0" noProof="0" dirty="0" smtClean="0">
                <a:ln>
                  <a:noFill/>
                </a:ln>
                <a:solidFill>
                  <a:schemeClr val="tx2"/>
                </a:solidFill>
                <a:effectLst/>
                <a:uLnTx/>
                <a:uFillTx/>
                <a:latin typeface="+mj-lt"/>
                <a:ea typeface="+mj-ea"/>
                <a:cs typeface="+mj-cs"/>
              </a:rPr>
              <a:t>Ad </a:t>
            </a:r>
            <a:r>
              <a:rPr kumimoji="0" lang="en-US" sz="3200" b="1" i="0" u="none" strike="noStrike" kern="1200" cap="none" spc="0" normalizeH="0" baseline="0" noProof="0" dirty="0" smtClean="0">
                <a:ln>
                  <a:noFill/>
                </a:ln>
                <a:solidFill>
                  <a:schemeClr val="tx2"/>
                </a:solidFill>
                <a:effectLst/>
                <a:uLnTx/>
                <a:uFillTx/>
                <a:latin typeface="+mj-lt"/>
                <a:ea typeface="+mj-ea"/>
                <a:cs typeface="+mj-cs"/>
              </a:rPr>
              <a:t>5. </a:t>
            </a:r>
            <a:r>
              <a:rPr kumimoji="0" lang="en-US" sz="3200" b="1" i="0" u="none" strike="noStrike" kern="1200" cap="none" spc="0" normalizeH="0" baseline="0" dirty="0" smtClean="0">
                <a:ln>
                  <a:noFill/>
                </a:ln>
                <a:solidFill>
                  <a:schemeClr val="tx2"/>
                </a:solidFill>
                <a:effectLst/>
                <a:uLnTx/>
                <a:uFillTx/>
                <a:latin typeface="+mj-lt"/>
                <a:ea typeface="+mj-ea"/>
                <a:cs typeface="+mj-cs"/>
              </a:rPr>
              <a:t>Case study - scenario – rail transport</a:t>
            </a:r>
            <a:endParaRPr kumimoji="0" lang="en-US" sz="3200" b="1" i="0" u="none" strike="noStrike" kern="1200" cap="none" spc="0" normalizeH="0" baseline="0" dirty="0">
              <a:ln>
                <a:noFill/>
              </a:ln>
              <a:solidFill>
                <a:schemeClr val="tx2"/>
              </a:solidFill>
              <a:effectLst/>
              <a:uLnTx/>
              <a:uFillTx/>
              <a:latin typeface="+mj-lt"/>
              <a:ea typeface="+mj-ea"/>
              <a:cs typeface="+mj-cs"/>
            </a:endParaRPr>
          </a:p>
        </p:txBody>
      </p:sp>
      <p:pic>
        <p:nvPicPr>
          <p:cNvPr id="6" name="Obrázok 5"/>
          <p:cNvPicPr/>
          <p:nvPr/>
        </p:nvPicPr>
        <p:blipFill>
          <a:blip r:embed="rId5" cstate="print"/>
          <a:srcRect/>
          <a:stretch>
            <a:fillRect/>
          </a:stretch>
        </p:blipFill>
        <p:spPr bwMode="auto">
          <a:xfrm>
            <a:off x="928046" y="3780430"/>
            <a:ext cx="4012443" cy="2715904"/>
          </a:xfrm>
          <a:prstGeom prst="rect">
            <a:avLst/>
          </a:prstGeom>
          <a:noFill/>
          <a:ln w="9525">
            <a:noFill/>
            <a:miter lim="800000"/>
            <a:headEnd/>
            <a:tailEnd/>
          </a:ln>
        </p:spPr>
      </p:pic>
      <p:pic>
        <p:nvPicPr>
          <p:cNvPr id="7" name="Obrázok 6"/>
          <p:cNvPicPr/>
          <p:nvPr/>
        </p:nvPicPr>
        <p:blipFill>
          <a:blip r:embed="rId6" cstate="print"/>
          <a:srcRect/>
          <a:stretch>
            <a:fillRect/>
          </a:stretch>
        </p:blipFill>
        <p:spPr bwMode="auto">
          <a:xfrm>
            <a:off x="5219841" y="2569802"/>
            <a:ext cx="3364865" cy="2421255"/>
          </a:xfrm>
          <a:prstGeom prst="rect">
            <a:avLst/>
          </a:prstGeom>
          <a:noFill/>
          <a:ln w="9525">
            <a:noFill/>
            <a:miter lim="800000"/>
            <a:headEnd/>
            <a:tailEnd/>
          </a:ln>
        </p:spPr>
      </p:pic>
      <p:pic>
        <p:nvPicPr>
          <p:cNvPr id="10" name="Obrázok 9"/>
          <p:cNvPicPr/>
          <p:nvPr/>
        </p:nvPicPr>
        <p:blipFill>
          <a:blip r:embed="rId7" cstate="print"/>
          <a:srcRect/>
          <a:stretch>
            <a:fillRect/>
          </a:stretch>
        </p:blipFill>
        <p:spPr bwMode="auto">
          <a:xfrm>
            <a:off x="928045" y="1824217"/>
            <a:ext cx="6769292" cy="4317276"/>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rail transport</a:t>
            </a:r>
            <a:endParaRPr lang="en-US" sz="3200" b="1" dirty="0">
              <a:solidFill>
                <a:schemeClr val="tx2"/>
              </a:solidFill>
            </a:endParaRPr>
          </a:p>
        </p:txBody>
      </p:sp>
      <p:pic>
        <p:nvPicPr>
          <p:cNvPr id="6" name="Obrázok 5"/>
          <p:cNvPicPr/>
          <p:nvPr/>
        </p:nvPicPr>
        <p:blipFill>
          <a:blip r:embed="rId5" cstate="print"/>
          <a:srcRect/>
          <a:stretch>
            <a:fillRect/>
          </a:stretch>
        </p:blipFill>
        <p:spPr bwMode="auto">
          <a:xfrm>
            <a:off x="928046" y="3780430"/>
            <a:ext cx="4012443" cy="2715904"/>
          </a:xfrm>
          <a:prstGeom prst="rect">
            <a:avLst/>
          </a:prstGeom>
          <a:noFill/>
          <a:ln w="9525">
            <a:noFill/>
            <a:miter lim="800000"/>
            <a:headEnd/>
            <a:tailEnd/>
          </a:ln>
        </p:spPr>
      </p:pic>
      <p:pic>
        <p:nvPicPr>
          <p:cNvPr id="10" name="Obrázok 9"/>
          <p:cNvPicPr/>
          <p:nvPr/>
        </p:nvPicPr>
        <p:blipFill>
          <a:blip r:embed="rId6" cstate="print"/>
          <a:srcRect/>
          <a:stretch>
            <a:fillRect/>
          </a:stretch>
        </p:blipFill>
        <p:spPr bwMode="auto">
          <a:xfrm>
            <a:off x="928046" y="1824217"/>
            <a:ext cx="3671251" cy="2215520"/>
          </a:xfrm>
          <a:prstGeom prst="rect">
            <a:avLst/>
          </a:prstGeom>
          <a:noFill/>
          <a:ln w="9525">
            <a:noFill/>
            <a:miter lim="800000"/>
            <a:headEnd/>
            <a:tailEnd/>
          </a:ln>
        </p:spPr>
      </p:pic>
      <p:pic>
        <p:nvPicPr>
          <p:cNvPr id="7" name="Obrázok 6"/>
          <p:cNvPicPr/>
          <p:nvPr/>
        </p:nvPicPr>
        <p:blipFill>
          <a:blip r:embed="rId7" cstate="print"/>
          <a:srcRect/>
          <a:stretch>
            <a:fillRect/>
          </a:stretch>
        </p:blipFill>
        <p:spPr bwMode="auto">
          <a:xfrm>
            <a:off x="1405719" y="1824218"/>
            <a:ext cx="7178988" cy="3898252"/>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ok 9"/>
          <p:cNvPicPr/>
          <p:nvPr/>
        </p:nvPicPr>
        <p:blipFill>
          <a:blip r:embed="rId3" cstate="print"/>
          <a:srcRect/>
          <a:stretch>
            <a:fillRect/>
          </a:stretch>
        </p:blipFill>
        <p:spPr bwMode="auto">
          <a:xfrm>
            <a:off x="928045" y="1824217"/>
            <a:ext cx="3835024" cy="2215520"/>
          </a:xfrm>
          <a:prstGeom prst="rect">
            <a:avLst/>
          </a:prstGeom>
          <a:noFill/>
          <a:ln w="9525">
            <a:noFill/>
            <a:miter lim="800000"/>
            <a:headEnd/>
            <a:tailEnd/>
          </a:ln>
        </p:spPr>
      </p:pic>
      <p:pic>
        <p:nvPicPr>
          <p:cNvPr id="7" name="Obrázok 6"/>
          <p:cNvPicPr/>
          <p:nvPr/>
        </p:nvPicPr>
        <p:blipFill>
          <a:blip r:embed="rId4" cstate="print"/>
          <a:srcRect/>
          <a:stretch>
            <a:fillRect/>
          </a:stretch>
        </p:blipFill>
        <p:spPr bwMode="auto">
          <a:xfrm>
            <a:off x="5219841" y="2569802"/>
            <a:ext cx="3364865" cy="2421255"/>
          </a:xfrm>
          <a:prstGeom prst="rect">
            <a:avLst/>
          </a:prstGeom>
          <a:noFill/>
          <a:ln w="9525">
            <a:noFill/>
            <a:miter lim="800000"/>
            <a:headEnd/>
            <a:tailEnd/>
          </a:ln>
        </p:spPr>
      </p:pic>
      <p:pic>
        <p:nvPicPr>
          <p:cNvPr id="4" name="Picture 3"/>
          <p:cNvPicPr/>
          <p:nvPr/>
        </p:nvPicPr>
        <p:blipFill>
          <a:blip r:embed="rId5">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rail transport</a:t>
            </a:r>
            <a:endParaRPr lang="en-US" sz="3200" b="1" dirty="0">
              <a:solidFill>
                <a:schemeClr val="tx2"/>
              </a:solidFill>
            </a:endParaRPr>
          </a:p>
        </p:txBody>
      </p:sp>
      <p:pic>
        <p:nvPicPr>
          <p:cNvPr id="6" name="Obrázok 5"/>
          <p:cNvPicPr/>
          <p:nvPr/>
        </p:nvPicPr>
        <p:blipFill>
          <a:blip r:embed="rId7" cstate="print"/>
          <a:srcRect/>
          <a:stretch>
            <a:fillRect/>
          </a:stretch>
        </p:blipFill>
        <p:spPr bwMode="auto">
          <a:xfrm>
            <a:off x="928046" y="1824217"/>
            <a:ext cx="6933064" cy="4672117"/>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r</a:t>
            </a:r>
            <a:r>
              <a:rPr lang="sk-SK" sz="3200" b="1" dirty="0" err="1" smtClean="0">
                <a:solidFill>
                  <a:schemeClr val="tx2"/>
                </a:solidFill>
              </a:rPr>
              <a:t>oad</a:t>
            </a:r>
            <a:r>
              <a:rPr lang="en-US" sz="3200" b="1" dirty="0" smtClean="0">
                <a:solidFill>
                  <a:schemeClr val="tx2"/>
                </a:solidFill>
              </a:rPr>
              <a:t> transport</a:t>
            </a:r>
            <a:endParaRPr lang="en-US" sz="3200" b="1" dirty="0">
              <a:solidFill>
                <a:schemeClr val="tx2"/>
              </a:solidFill>
            </a:endParaRPr>
          </a:p>
        </p:txBody>
      </p:sp>
      <p:pic>
        <p:nvPicPr>
          <p:cNvPr id="8" name="Obrázok 7"/>
          <p:cNvPicPr/>
          <p:nvPr/>
        </p:nvPicPr>
        <p:blipFill>
          <a:blip r:embed="rId5" cstate="print"/>
          <a:srcRect/>
          <a:stretch>
            <a:fillRect/>
          </a:stretch>
        </p:blipFill>
        <p:spPr bwMode="auto">
          <a:xfrm>
            <a:off x="955149" y="4004007"/>
            <a:ext cx="3849057" cy="2187245"/>
          </a:xfrm>
          <a:prstGeom prst="rect">
            <a:avLst/>
          </a:prstGeom>
          <a:noFill/>
          <a:ln w="9525">
            <a:noFill/>
            <a:miter lim="800000"/>
            <a:headEnd/>
            <a:tailEnd/>
          </a:ln>
        </p:spPr>
      </p:pic>
      <p:pic>
        <p:nvPicPr>
          <p:cNvPr id="11" name="Obrázok 10"/>
          <p:cNvPicPr/>
          <p:nvPr/>
        </p:nvPicPr>
        <p:blipFill>
          <a:blip r:embed="rId6" cstate="print"/>
          <a:srcRect/>
          <a:stretch>
            <a:fillRect/>
          </a:stretch>
        </p:blipFill>
        <p:spPr bwMode="auto">
          <a:xfrm>
            <a:off x="497150" y="1468437"/>
            <a:ext cx="7213835" cy="4536578"/>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
        <p:nvSpPr>
          <p:cNvPr id="7" name="Title 1"/>
          <p:cNvSpPr>
            <a:spLocks noGrp="1"/>
          </p:cNvSpPr>
          <p:nvPr>
            <p:ph type="ctrTitle"/>
          </p:nvPr>
        </p:nvSpPr>
        <p:spPr>
          <a:xfrm>
            <a:off x="497941" y="1166648"/>
            <a:ext cx="8211844" cy="1253531"/>
          </a:xfrm>
        </p:spPr>
        <p:txBody>
          <a:bodyPr vert="horz" lIns="91440" tIns="45720" rIns="91440" bIns="45720" rtlCol="0" anchor="ctr">
            <a:noAutofit/>
          </a:bodyPr>
          <a:lstStyle/>
          <a:p>
            <a:r>
              <a:rPr lang="en-GB" sz="3200" b="1" dirty="0" smtClean="0">
                <a:solidFill>
                  <a:schemeClr val="tx2"/>
                </a:solidFill>
              </a:rPr>
              <a:t>Case study WP3 - Impacts of river floods on road and rail critical infrastructure </a:t>
            </a:r>
            <a:r>
              <a:rPr lang="sk-SK" sz="3200" b="1" dirty="0" smtClean="0">
                <a:solidFill>
                  <a:schemeClr val="tx2"/>
                </a:solidFill>
              </a:rPr>
              <a:t/>
            </a:r>
            <a:br>
              <a:rPr lang="sk-SK" sz="3200" b="1" dirty="0" smtClean="0">
                <a:solidFill>
                  <a:schemeClr val="tx2"/>
                </a:solidFill>
              </a:rPr>
            </a:br>
            <a:r>
              <a:rPr lang="en-GB" sz="3200" b="1" dirty="0" smtClean="0">
                <a:solidFill>
                  <a:schemeClr val="tx2"/>
                </a:solidFill>
              </a:rPr>
              <a:t>in North</a:t>
            </a:r>
            <a:r>
              <a:rPr lang="sk-SK" sz="3200" b="1" dirty="0" smtClean="0">
                <a:solidFill>
                  <a:schemeClr val="tx2"/>
                </a:solidFill>
              </a:rPr>
              <a:t> </a:t>
            </a:r>
            <a:r>
              <a:rPr lang="en-GB" sz="3200" b="1" dirty="0" smtClean="0">
                <a:solidFill>
                  <a:schemeClr val="tx2"/>
                </a:solidFill>
              </a:rPr>
              <a:t>- West Slovakia</a:t>
            </a:r>
            <a:endParaRPr lang="en-IE" sz="3200" b="1" dirty="0">
              <a:solidFill>
                <a:schemeClr val="tx2"/>
              </a:solidFill>
            </a:endParaRPr>
          </a:p>
        </p:txBody>
      </p:sp>
      <p:sp>
        <p:nvSpPr>
          <p:cNvPr id="8" name="Subtitle 2"/>
          <p:cNvSpPr>
            <a:spLocks noGrp="1"/>
          </p:cNvSpPr>
          <p:nvPr>
            <p:ph type="subTitle" idx="1"/>
          </p:nvPr>
        </p:nvSpPr>
        <p:spPr>
          <a:xfrm>
            <a:off x="1403287" y="2971977"/>
            <a:ext cx="3017793" cy="2597124"/>
          </a:xfrm>
        </p:spPr>
        <p:txBody>
          <a:bodyPr/>
          <a:lstStyle/>
          <a:p>
            <a:pPr algn="l"/>
            <a:r>
              <a:rPr lang="sk-SK" sz="2000" b="1" dirty="0" err="1" smtClean="0">
                <a:solidFill>
                  <a:schemeClr val="tx1"/>
                </a:solidFill>
              </a:rPr>
              <a:t>SCSin</a:t>
            </a:r>
            <a:r>
              <a:rPr lang="sk-SK" sz="2000" b="1" dirty="0" smtClean="0">
                <a:solidFill>
                  <a:schemeClr val="tx1"/>
                </a:solidFill>
              </a:rPr>
              <a:t> SE</a:t>
            </a:r>
            <a:endParaRPr lang="en-US" sz="2000" b="1" dirty="0" smtClean="0">
              <a:solidFill>
                <a:schemeClr val="tx1"/>
              </a:solidFill>
            </a:endParaRPr>
          </a:p>
          <a:p>
            <a:pPr algn="l"/>
            <a:r>
              <a:rPr lang="sk-SK" sz="2000" b="1" dirty="0" err="1" smtClean="0">
                <a:solidFill>
                  <a:schemeClr val="tx1"/>
                </a:solidFill>
              </a:rPr>
              <a:t>Zilina</a:t>
            </a:r>
            <a:endParaRPr lang="en-US" sz="2000" b="1" dirty="0" smtClean="0">
              <a:solidFill>
                <a:schemeClr val="tx1"/>
              </a:solidFill>
            </a:endParaRPr>
          </a:p>
          <a:p>
            <a:pPr algn="l"/>
            <a:r>
              <a:rPr lang="sk-SK" sz="2000" b="1" dirty="0" smtClean="0">
                <a:solidFill>
                  <a:schemeClr val="tx1"/>
                </a:solidFill>
              </a:rPr>
              <a:t>20-21 </a:t>
            </a:r>
            <a:r>
              <a:rPr lang="sk-SK" sz="2000" b="1" dirty="0" err="1" smtClean="0">
                <a:solidFill>
                  <a:schemeClr val="tx1"/>
                </a:solidFill>
              </a:rPr>
              <a:t>May</a:t>
            </a:r>
            <a:r>
              <a:rPr lang="sk-SK" sz="2000" b="1" smtClean="0">
                <a:solidFill>
                  <a:schemeClr val="tx1"/>
                </a:solidFill>
              </a:rPr>
              <a:t> </a:t>
            </a:r>
            <a:r>
              <a:rPr lang="en-US" sz="2000" b="1" smtClean="0">
                <a:solidFill>
                  <a:schemeClr val="tx1"/>
                </a:solidFill>
              </a:rPr>
              <a:t>2015</a:t>
            </a:r>
            <a:endParaRPr lang="en-US" sz="2000" b="1" dirty="0">
              <a:solidFill>
                <a:schemeClr val="tx1"/>
              </a:solidFill>
            </a:endParaRPr>
          </a:p>
        </p:txBody>
      </p:sp>
      <p:sp>
        <p:nvSpPr>
          <p:cNvPr id="9" name="Subtitle 2"/>
          <p:cNvSpPr txBox="1">
            <a:spLocks/>
          </p:cNvSpPr>
          <p:nvPr/>
        </p:nvSpPr>
        <p:spPr>
          <a:xfrm>
            <a:off x="5113700" y="2970757"/>
            <a:ext cx="3187168" cy="259712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b="1" dirty="0" smtClean="0">
                <a:solidFill>
                  <a:schemeClr val="tx1"/>
                </a:solidFill>
              </a:rPr>
              <a:t>Zdeněk </a:t>
            </a:r>
            <a:r>
              <a:rPr lang="en-US" sz="2000" b="1" dirty="0" err="1" smtClean="0">
                <a:solidFill>
                  <a:schemeClr val="tx1"/>
                </a:solidFill>
              </a:rPr>
              <a:t>Dvo</a:t>
            </a:r>
            <a:r>
              <a:rPr lang="sk-SK" sz="2000" b="1" dirty="0" err="1" smtClean="0">
                <a:solidFill>
                  <a:schemeClr val="tx1"/>
                </a:solidFill>
              </a:rPr>
              <a:t>řá</a:t>
            </a:r>
            <a:r>
              <a:rPr lang="en-US" sz="2000" b="1" dirty="0" smtClean="0">
                <a:solidFill>
                  <a:schemeClr val="tx1"/>
                </a:solidFill>
              </a:rPr>
              <a:t>k</a:t>
            </a:r>
          </a:p>
          <a:p>
            <a:pPr algn="l"/>
            <a:r>
              <a:rPr lang="en-US" sz="2000" b="1" dirty="0" smtClean="0">
                <a:solidFill>
                  <a:schemeClr val="tx1"/>
                </a:solidFill>
              </a:rPr>
              <a:t>University of </a:t>
            </a:r>
            <a:r>
              <a:rPr lang="sk-SK" sz="2000" b="1" dirty="0" smtClean="0">
                <a:solidFill>
                  <a:schemeClr val="tx1"/>
                </a:solidFill>
              </a:rPr>
              <a:t>Ž</a:t>
            </a:r>
            <a:r>
              <a:rPr lang="en-US" sz="2000" b="1" dirty="0" err="1" smtClean="0">
                <a:solidFill>
                  <a:schemeClr val="tx1"/>
                </a:solidFill>
              </a:rPr>
              <a:t>ilina</a:t>
            </a:r>
            <a:r>
              <a:rPr lang="en-US" sz="2000" b="1" dirty="0" smtClean="0">
                <a:solidFill>
                  <a:schemeClr val="tx1"/>
                </a:solidFill>
              </a:rPr>
              <a:t> </a:t>
            </a:r>
            <a:r>
              <a:rPr lang="sk-SK" sz="2000" dirty="0" err="1" smtClean="0">
                <a:solidFill>
                  <a:schemeClr val="tx1"/>
                </a:solidFill>
                <a:hlinkClick r:id="rId5"/>
              </a:rPr>
              <a:t>zdenek.dvorak@fbi.uniza.sk</a:t>
            </a:r>
            <a:endParaRPr lang="sk-SK" sz="2000" dirty="0" smtClean="0">
              <a:solidFill>
                <a:schemeClr val="tx1"/>
              </a:solidFill>
            </a:endParaRPr>
          </a:p>
          <a:p>
            <a:pPr algn="l"/>
            <a:r>
              <a:rPr lang="en-GB" sz="2000" u="sng" dirty="0" smtClean="0">
                <a:hlinkClick r:id="rId6"/>
              </a:rPr>
              <a:t>www.rain-project.eu</a:t>
            </a:r>
            <a:endParaRPr lang="en-IE" sz="2000" dirty="0" smtClean="0">
              <a:solidFill>
                <a:schemeClr val="tx1"/>
              </a:solidFill>
            </a:endParaRPr>
          </a:p>
          <a:p>
            <a:pPr algn="l"/>
            <a:endParaRPr lang="en-IE" dirty="0">
              <a:solidFill>
                <a:schemeClr val="tx1"/>
              </a:solidFill>
            </a:endParaRPr>
          </a:p>
        </p:txBody>
      </p:sp>
    </p:spTree>
    <p:extLst>
      <p:ext uri="{BB962C8B-B14F-4D97-AF65-F5344CB8AC3E}">
        <p14:creationId xmlns:p14="http://schemas.microsoft.com/office/powerpoint/2010/main" xmlns="" val="1907406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a:t>
            </a:r>
            <a:r>
              <a:rPr lang="sk-SK" sz="3200" b="1" dirty="0" err="1" smtClean="0">
                <a:solidFill>
                  <a:schemeClr val="tx2"/>
                </a:solidFill>
              </a:rPr>
              <a:t>landslides</a:t>
            </a:r>
            <a:endParaRPr lang="en-US" sz="3200" b="1" dirty="0">
              <a:solidFill>
                <a:schemeClr val="tx2"/>
              </a:solidFill>
            </a:endParaRPr>
          </a:p>
        </p:txBody>
      </p:sp>
      <p:pic>
        <p:nvPicPr>
          <p:cNvPr id="10" name="Obrázok 9" descr="http://www.endy.sk/wp-content/uploads/zosuv-pody.jpg"/>
          <p:cNvPicPr/>
          <p:nvPr/>
        </p:nvPicPr>
        <p:blipFill>
          <a:blip r:embed="rId5" cstate="print"/>
          <a:srcRect/>
          <a:stretch>
            <a:fillRect/>
          </a:stretch>
        </p:blipFill>
        <p:spPr bwMode="auto">
          <a:xfrm>
            <a:off x="1214750" y="2662818"/>
            <a:ext cx="4912995" cy="3684905"/>
          </a:xfrm>
          <a:prstGeom prst="rect">
            <a:avLst/>
          </a:prstGeom>
          <a:noFill/>
          <a:ln w="9525">
            <a:noFill/>
            <a:miter lim="800000"/>
            <a:headEnd/>
            <a:tailEnd/>
          </a:ln>
        </p:spPr>
      </p:pic>
      <p:pic>
        <p:nvPicPr>
          <p:cNvPr id="12" name="Obrázok 11" descr="Voda siahala takmer po strechu chaty."/>
          <p:cNvPicPr/>
          <p:nvPr/>
        </p:nvPicPr>
        <p:blipFill>
          <a:blip r:embed="rId6" cstate="print"/>
          <a:srcRect/>
          <a:stretch>
            <a:fillRect/>
          </a:stretch>
        </p:blipFill>
        <p:spPr bwMode="auto">
          <a:xfrm>
            <a:off x="2994972" y="1676604"/>
            <a:ext cx="5392288" cy="4045865"/>
          </a:xfrm>
          <a:prstGeom prst="rect">
            <a:avLst/>
          </a:prstGeom>
          <a:noFill/>
          <a:ln w="9525">
            <a:noFill/>
            <a:miter lim="800000"/>
            <a:headEnd/>
            <a:tailEnd/>
          </a:ln>
        </p:spPr>
      </p:pic>
      <p:pic>
        <p:nvPicPr>
          <p:cNvPr id="7" name="Obrázok 6"/>
          <p:cNvPicPr/>
          <p:nvPr/>
        </p:nvPicPr>
        <p:blipFill>
          <a:blip r:embed="rId7" cstate="print"/>
          <a:srcRect l="7161" t="29135" r="7161" b="17163"/>
          <a:stretch>
            <a:fillRect/>
          </a:stretch>
        </p:blipFill>
        <p:spPr bwMode="auto">
          <a:xfrm>
            <a:off x="497150" y="1563951"/>
            <a:ext cx="7404904" cy="4158518"/>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a:t>
            </a:r>
            <a:r>
              <a:rPr lang="sk-SK" sz="3200" b="1" dirty="0" err="1" smtClean="0">
                <a:solidFill>
                  <a:schemeClr val="tx2"/>
                </a:solidFill>
              </a:rPr>
              <a:t>landslides</a:t>
            </a:r>
            <a:endParaRPr lang="en-US" sz="3200" b="1" dirty="0">
              <a:solidFill>
                <a:schemeClr val="tx2"/>
              </a:solidFill>
            </a:endParaRPr>
          </a:p>
        </p:txBody>
      </p:sp>
      <p:pic>
        <p:nvPicPr>
          <p:cNvPr id="12" name="Obrázok 11" descr="Voda siahala takmer po strechu chaty."/>
          <p:cNvPicPr/>
          <p:nvPr/>
        </p:nvPicPr>
        <p:blipFill>
          <a:blip r:embed="rId5" cstate="print"/>
          <a:srcRect/>
          <a:stretch>
            <a:fillRect/>
          </a:stretch>
        </p:blipFill>
        <p:spPr bwMode="auto">
          <a:xfrm>
            <a:off x="2994972" y="1676604"/>
            <a:ext cx="5392288" cy="4045865"/>
          </a:xfrm>
          <a:prstGeom prst="rect">
            <a:avLst/>
          </a:prstGeom>
          <a:noFill/>
          <a:ln w="9525">
            <a:noFill/>
            <a:miter lim="800000"/>
            <a:headEnd/>
            <a:tailEnd/>
          </a:ln>
        </p:spPr>
      </p:pic>
      <p:pic>
        <p:nvPicPr>
          <p:cNvPr id="7" name="Obrázok 6"/>
          <p:cNvPicPr/>
          <p:nvPr/>
        </p:nvPicPr>
        <p:blipFill>
          <a:blip r:embed="rId6" cstate="print"/>
          <a:srcRect l="7161" t="29135" r="7161" b="17163"/>
          <a:stretch>
            <a:fillRect/>
          </a:stretch>
        </p:blipFill>
        <p:spPr bwMode="auto">
          <a:xfrm>
            <a:off x="497150" y="1563951"/>
            <a:ext cx="4375101" cy="2530377"/>
          </a:xfrm>
          <a:prstGeom prst="rect">
            <a:avLst/>
          </a:prstGeom>
          <a:noFill/>
          <a:ln w="9525">
            <a:noFill/>
            <a:miter lim="800000"/>
            <a:headEnd/>
            <a:tailEnd/>
          </a:ln>
        </p:spPr>
      </p:pic>
      <p:pic>
        <p:nvPicPr>
          <p:cNvPr id="10" name="Obrázok 9" descr="http://www.endy.sk/wp-content/uploads/zosuv-pody.jpg"/>
          <p:cNvPicPr/>
          <p:nvPr/>
        </p:nvPicPr>
        <p:blipFill>
          <a:blip r:embed="rId7" cstate="print"/>
          <a:srcRect/>
          <a:stretch>
            <a:fillRect/>
          </a:stretch>
        </p:blipFill>
        <p:spPr bwMode="auto">
          <a:xfrm>
            <a:off x="1214750" y="1856096"/>
            <a:ext cx="6468940" cy="4491627"/>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a:t>
            </a:r>
            <a:r>
              <a:rPr lang="sk-SK" sz="3200" b="1" dirty="0" err="1" smtClean="0">
                <a:solidFill>
                  <a:schemeClr val="tx2"/>
                </a:solidFill>
              </a:rPr>
              <a:t>landslides</a:t>
            </a:r>
            <a:endParaRPr lang="en-US" sz="3200" b="1" dirty="0">
              <a:solidFill>
                <a:schemeClr val="tx2"/>
              </a:solidFill>
            </a:endParaRPr>
          </a:p>
        </p:txBody>
      </p:sp>
      <p:pic>
        <p:nvPicPr>
          <p:cNvPr id="10" name="Obrázok 9" descr="http://www.endy.sk/wp-content/uploads/zosuv-pody.jpg"/>
          <p:cNvPicPr/>
          <p:nvPr/>
        </p:nvPicPr>
        <p:blipFill>
          <a:blip r:embed="rId4" cstate="print"/>
          <a:srcRect/>
          <a:stretch>
            <a:fillRect/>
          </a:stretch>
        </p:blipFill>
        <p:spPr bwMode="auto">
          <a:xfrm>
            <a:off x="1214750" y="2662818"/>
            <a:ext cx="4912995" cy="3684905"/>
          </a:xfrm>
          <a:prstGeom prst="rect">
            <a:avLst/>
          </a:prstGeom>
          <a:noFill/>
          <a:ln w="9525">
            <a:noFill/>
            <a:miter lim="800000"/>
            <a:headEnd/>
            <a:tailEnd/>
          </a:ln>
        </p:spPr>
      </p:pic>
      <p:pic>
        <p:nvPicPr>
          <p:cNvPr id="7" name="Obrázok 6"/>
          <p:cNvPicPr/>
          <p:nvPr/>
        </p:nvPicPr>
        <p:blipFill>
          <a:blip r:embed="rId5" cstate="print"/>
          <a:srcRect l="7161" t="29135" r="7161" b="17163"/>
          <a:stretch>
            <a:fillRect/>
          </a:stretch>
        </p:blipFill>
        <p:spPr bwMode="auto">
          <a:xfrm>
            <a:off x="497150" y="1563951"/>
            <a:ext cx="3911077" cy="2544025"/>
          </a:xfrm>
          <a:prstGeom prst="rect">
            <a:avLst/>
          </a:prstGeom>
          <a:noFill/>
          <a:ln w="9525">
            <a:noFill/>
            <a:miter lim="800000"/>
            <a:headEnd/>
            <a:tailEnd/>
          </a:ln>
        </p:spPr>
      </p:pic>
      <p:pic>
        <p:nvPicPr>
          <p:cNvPr id="12" name="Obrázok 11" descr="Voda siahala takmer po strechu chaty."/>
          <p:cNvPicPr/>
          <p:nvPr/>
        </p:nvPicPr>
        <p:blipFill>
          <a:blip r:embed="rId6" cstate="print"/>
          <a:srcRect/>
          <a:stretch>
            <a:fillRect/>
          </a:stretch>
        </p:blipFill>
        <p:spPr bwMode="auto">
          <a:xfrm>
            <a:off x="1774209" y="1563952"/>
            <a:ext cx="6613051" cy="4482006"/>
          </a:xfrm>
          <a:prstGeom prst="rect">
            <a:avLst/>
          </a:prstGeom>
          <a:noFill/>
          <a:ln w="9525">
            <a:noFill/>
            <a:miter lim="800000"/>
            <a:headEnd/>
            <a:tailEnd/>
          </a:ln>
        </p:spPr>
      </p:pic>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a:t>
            </a:r>
            <a:r>
              <a:rPr lang="sk-SK" sz="3200" b="1" dirty="0" err="1" smtClean="0">
                <a:solidFill>
                  <a:schemeClr val="tx2"/>
                </a:solidFill>
              </a:rPr>
              <a:t>river</a:t>
            </a:r>
            <a:r>
              <a:rPr lang="sk-SK" sz="3200" b="1" dirty="0" smtClean="0">
                <a:solidFill>
                  <a:schemeClr val="tx2"/>
                </a:solidFill>
              </a:rPr>
              <a:t> </a:t>
            </a:r>
            <a:r>
              <a:rPr lang="sk-SK" sz="3200" b="1" dirty="0" err="1" smtClean="0">
                <a:solidFill>
                  <a:schemeClr val="tx2"/>
                </a:solidFill>
              </a:rPr>
              <a:t>floods</a:t>
            </a:r>
            <a:endParaRPr lang="en-US" sz="3200" b="1" dirty="0">
              <a:solidFill>
                <a:schemeClr val="tx2"/>
              </a:solidFill>
            </a:endParaRPr>
          </a:p>
        </p:txBody>
      </p:sp>
      <p:pic>
        <p:nvPicPr>
          <p:cNvPr id="6" name="Obrázok 5" descr="http://www.lubosh.railpage.net/potopaaa.jpg"/>
          <p:cNvPicPr/>
          <p:nvPr/>
        </p:nvPicPr>
        <p:blipFill>
          <a:blip r:embed="rId5" cstate="print"/>
          <a:srcRect/>
          <a:stretch>
            <a:fillRect/>
          </a:stretch>
        </p:blipFill>
        <p:spPr bwMode="auto">
          <a:xfrm>
            <a:off x="778914" y="3428999"/>
            <a:ext cx="5745480" cy="2914015"/>
          </a:xfrm>
          <a:prstGeom prst="rect">
            <a:avLst/>
          </a:prstGeom>
          <a:noFill/>
          <a:ln w="9525">
            <a:noFill/>
            <a:miter lim="800000"/>
            <a:headEnd/>
            <a:tailEnd/>
          </a:ln>
        </p:spPr>
      </p:pic>
      <p:pic>
        <p:nvPicPr>
          <p:cNvPr id="8" name="Obrázok 7" descr="V Terchovej vo Vrátnej doline spôsobila búrka rozvodnenie rieky a podomletie hlavnej cesty, popadanie oporných múrov a stromov."/>
          <p:cNvPicPr/>
          <p:nvPr/>
        </p:nvPicPr>
        <p:blipFill>
          <a:blip r:embed="rId6" cstate="print"/>
          <a:srcRect/>
          <a:stretch>
            <a:fillRect/>
          </a:stretch>
        </p:blipFill>
        <p:spPr bwMode="auto">
          <a:xfrm>
            <a:off x="4217158" y="2101755"/>
            <a:ext cx="4018500" cy="3197633"/>
          </a:xfrm>
          <a:prstGeom prst="rect">
            <a:avLst/>
          </a:prstGeom>
          <a:noFill/>
          <a:ln w="9525">
            <a:noFill/>
            <a:miter lim="800000"/>
            <a:headEnd/>
            <a:tailEnd/>
          </a:ln>
        </p:spPr>
      </p:pic>
      <p:pic>
        <p:nvPicPr>
          <p:cNvPr id="10" name="Obrázok 9" descr="http://vasestastie.eu/images/mapa.jpg"/>
          <p:cNvPicPr/>
          <p:nvPr/>
        </p:nvPicPr>
        <p:blipFill>
          <a:blip r:embed="rId7" cstate="print"/>
          <a:srcRect/>
          <a:stretch>
            <a:fillRect/>
          </a:stretch>
        </p:blipFill>
        <p:spPr bwMode="auto">
          <a:xfrm>
            <a:off x="497150" y="1563950"/>
            <a:ext cx="6960586" cy="4495655"/>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a:t>
            </a:r>
            <a:r>
              <a:rPr lang="sk-SK" sz="3200" b="1" dirty="0" err="1" smtClean="0">
                <a:solidFill>
                  <a:schemeClr val="tx2"/>
                </a:solidFill>
              </a:rPr>
              <a:t>river</a:t>
            </a:r>
            <a:r>
              <a:rPr lang="sk-SK" sz="3200" b="1" dirty="0" smtClean="0">
                <a:solidFill>
                  <a:schemeClr val="tx2"/>
                </a:solidFill>
              </a:rPr>
              <a:t> </a:t>
            </a:r>
            <a:r>
              <a:rPr lang="sk-SK" sz="3200" b="1" dirty="0" err="1" smtClean="0">
                <a:solidFill>
                  <a:schemeClr val="tx2"/>
                </a:solidFill>
              </a:rPr>
              <a:t>floods</a:t>
            </a:r>
            <a:endParaRPr lang="en-US" sz="3200" b="1" dirty="0">
              <a:solidFill>
                <a:schemeClr val="tx2"/>
              </a:solidFill>
            </a:endParaRPr>
          </a:p>
        </p:txBody>
      </p:sp>
      <p:pic>
        <p:nvPicPr>
          <p:cNvPr id="6" name="Obrázok 5" descr="http://www.lubosh.railpage.net/potopaaa.jpg"/>
          <p:cNvPicPr/>
          <p:nvPr/>
        </p:nvPicPr>
        <p:blipFill>
          <a:blip r:embed="rId4" cstate="print"/>
          <a:srcRect/>
          <a:stretch>
            <a:fillRect/>
          </a:stretch>
        </p:blipFill>
        <p:spPr bwMode="auto">
          <a:xfrm>
            <a:off x="778914" y="3428999"/>
            <a:ext cx="5745480" cy="2914015"/>
          </a:xfrm>
          <a:prstGeom prst="rect">
            <a:avLst/>
          </a:prstGeom>
          <a:noFill/>
          <a:ln w="9525">
            <a:noFill/>
            <a:miter lim="800000"/>
            <a:headEnd/>
            <a:tailEnd/>
          </a:ln>
        </p:spPr>
      </p:pic>
      <p:pic>
        <p:nvPicPr>
          <p:cNvPr id="10" name="Obrázok 9" descr="http://vasestastie.eu/images/mapa.jpg"/>
          <p:cNvPicPr/>
          <p:nvPr/>
        </p:nvPicPr>
        <p:blipFill>
          <a:blip r:embed="rId5" cstate="print"/>
          <a:srcRect/>
          <a:stretch>
            <a:fillRect/>
          </a:stretch>
        </p:blipFill>
        <p:spPr bwMode="auto">
          <a:xfrm>
            <a:off x="497151" y="1563951"/>
            <a:ext cx="3720008" cy="2366604"/>
          </a:xfrm>
          <a:prstGeom prst="rect">
            <a:avLst/>
          </a:prstGeom>
          <a:noFill/>
          <a:ln w="9525">
            <a:noFill/>
            <a:miter lim="800000"/>
            <a:headEnd/>
            <a:tailEnd/>
          </a:ln>
        </p:spPr>
      </p:pic>
      <p:pic>
        <p:nvPicPr>
          <p:cNvPr id="8" name="Obrázok 7" descr="V Terchovej vo Vrátnej doline spôsobila búrka rozvodnenie rieky a podomletie hlavnej cesty, popadanie oporných múrov a stromov."/>
          <p:cNvPicPr/>
          <p:nvPr/>
        </p:nvPicPr>
        <p:blipFill>
          <a:blip r:embed="rId6" cstate="print"/>
          <a:srcRect/>
          <a:stretch>
            <a:fillRect/>
          </a:stretch>
        </p:blipFill>
        <p:spPr bwMode="auto">
          <a:xfrm>
            <a:off x="968991" y="1563951"/>
            <a:ext cx="7266667" cy="4359177"/>
          </a:xfrm>
          <a:prstGeom prst="rect">
            <a:avLst/>
          </a:prstGeom>
          <a:noFill/>
          <a:ln w="9525">
            <a:noFill/>
            <a:miter lim="800000"/>
            <a:headEnd/>
            <a:tailEnd/>
          </a:ln>
        </p:spPr>
      </p:pic>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9" name="Title 1"/>
          <p:cNvSpPr txBox="1">
            <a:spLocks/>
          </p:cNvSpPr>
          <p:nvPr/>
        </p:nvSpPr>
        <p:spPr>
          <a:xfrm>
            <a:off x="497150" y="670519"/>
            <a:ext cx="8087556" cy="893432"/>
          </a:xfrm>
          <a:prstGeom prst="rect">
            <a:avLst/>
          </a:prstGeom>
        </p:spPr>
        <p:txBody>
          <a:bodyPr vert="horz" lIns="91440" tIns="45720" rIns="91440" bIns="45720" rtlCol="0" anchor="ctr">
            <a:noAutofit/>
          </a:bodyPr>
          <a:lstStyle/>
          <a:p>
            <a:pPr lvl="0">
              <a:spcBef>
                <a:spcPct val="0"/>
              </a:spcBef>
              <a:defRPr/>
            </a:pPr>
            <a:r>
              <a:rPr lang="sk-SK" sz="3200" b="1" dirty="0" smtClean="0">
                <a:solidFill>
                  <a:schemeClr val="tx2"/>
                </a:solidFill>
              </a:rPr>
              <a:t>Ad </a:t>
            </a:r>
            <a:r>
              <a:rPr lang="en-US" sz="3200" b="1" dirty="0" smtClean="0">
                <a:solidFill>
                  <a:schemeClr val="tx2"/>
                </a:solidFill>
              </a:rPr>
              <a:t>5. Case study - scenario – </a:t>
            </a:r>
            <a:r>
              <a:rPr lang="sk-SK" sz="3200" b="1" dirty="0" err="1" smtClean="0">
                <a:solidFill>
                  <a:schemeClr val="tx2"/>
                </a:solidFill>
              </a:rPr>
              <a:t>river</a:t>
            </a:r>
            <a:r>
              <a:rPr lang="sk-SK" sz="3200" b="1" dirty="0" smtClean="0">
                <a:solidFill>
                  <a:schemeClr val="tx2"/>
                </a:solidFill>
              </a:rPr>
              <a:t> </a:t>
            </a:r>
            <a:r>
              <a:rPr lang="sk-SK" sz="3200" b="1" dirty="0" err="1" smtClean="0">
                <a:solidFill>
                  <a:schemeClr val="tx2"/>
                </a:solidFill>
              </a:rPr>
              <a:t>floods</a:t>
            </a:r>
            <a:endParaRPr lang="en-US" sz="3200" b="1" dirty="0">
              <a:solidFill>
                <a:schemeClr val="tx2"/>
              </a:solidFill>
            </a:endParaRPr>
          </a:p>
        </p:txBody>
      </p:sp>
      <p:pic>
        <p:nvPicPr>
          <p:cNvPr id="8" name="Obrázok 7" descr="V Terchovej vo Vrátnej doline spôsobila búrka rozvodnenie rieky a podomletie hlavnej cesty, popadanie oporných múrov a stromov."/>
          <p:cNvPicPr/>
          <p:nvPr/>
        </p:nvPicPr>
        <p:blipFill>
          <a:blip r:embed="rId5" cstate="print"/>
          <a:srcRect/>
          <a:stretch>
            <a:fillRect/>
          </a:stretch>
        </p:blipFill>
        <p:spPr bwMode="auto">
          <a:xfrm>
            <a:off x="4217158" y="2101755"/>
            <a:ext cx="4018500" cy="3197633"/>
          </a:xfrm>
          <a:prstGeom prst="rect">
            <a:avLst/>
          </a:prstGeom>
          <a:noFill/>
          <a:ln w="9525">
            <a:noFill/>
            <a:miter lim="800000"/>
            <a:headEnd/>
            <a:tailEnd/>
          </a:ln>
        </p:spPr>
      </p:pic>
      <p:pic>
        <p:nvPicPr>
          <p:cNvPr id="10" name="Obrázok 9" descr="http://vasestastie.eu/images/mapa.jpg"/>
          <p:cNvPicPr/>
          <p:nvPr/>
        </p:nvPicPr>
        <p:blipFill>
          <a:blip r:embed="rId6" cstate="print"/>
          <a:srcRect/>
          <a:stretch>
            <a:fillRect/>
          </a:stretch>
        </p:blipFill>
        <p:spPr bwMode="auto">
          <a:xfrm>
            <a:off x="497150" y="1563951"/>
            <a:ext cx="4674235" cy="2797810"/>
          </a:xfrm>
          <a:prstGeom prst="rect">
            <a:avLst/>
          </a:prstGeom>
          <a:noFill/>
          <a:ln w="9525">
            <a:noFill/>
            <a:miter lim="800000"/>
            <a:headEnd/>
            <a:tailEnd/>
          </a:ln>
        </p:spPr>
      </p:pic>
      <p:pic>
        <p:nvPicPr>
          <p:cNvPr id="6" name="Obrázok 5" descr="http://www.lubosh.railpage.net/potopaaa.jpg"/>
          <p:cNvPicPr/>
          <p:nvPr/>
        </p:nvPicPr>
        <p:blipFill>
          <a:blip r:embed="rId7" cstate="print"/>
          <a:srcRect/>
          <a:stretch>
            <a:fillRect/>
          </a:stretch>
        </p:blipFill>
        <p:spPr bwMode="auto">
          <a:xfrm>
            <a:off x="778914" y="1563951"/>
            <a:ext cx="7095844" cy="4779063"/>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1371600" y="724954"/>
            <a:ext cx="5981744" cy="893432"/>
          </a:xfrm>
        </p:spPr>
        <p:txBody>
          <a:bodyPr>
            <a:normAutofit/>
          </a:bodyPr>
          <a:lstStyle/>
          <a:p>
            <a:r>
              <a:rPr lang="en-IE" sz="3200" b="1" dirty="0" smtClean="0">
                <a:solidFill>
                  <a:schemeClr val="tx2"/>
                </a:solidFill>
              </a:rPr>
              <a:t>Conclusion</a:t>
            </a:r>
            <a:endParaRPr lang="en-IE" sz="3200" b="1" dirty="0">
              <a:solidFill>
                <a:schemeClr val="tx2"/>
              </a:solidFill>
            </a:endParaRPr>
          </a:p>
        </p:txBody>
      </p:sp>
      <p:sp>
        <p:nvSpPr>
          <p:cNvPr id="8" name="BlokTextu 7"/>
          <p:cNvSpPr txBox="1"/>
          <p:nvPr/>
        </p:nvSpPr>
        <p:spPr>
          <a:xfrm>
            <a:off x="1187354" y="1972329"/>
            <a:ext cx="6933063" cy="2862322"/>
          </a:xfrm>
          <a:prstGeom prst="rect">
            <a:avLst/>
          </a:prstGeom>
          <a:noFill/>
        </p:spPr>
        <p:txBody>
          <a:bodyPr wrap="square" rtlCol="0">
            <a:spAutoFit/>
          </a:bodyPr>
          <a:lstStyle/>
          <a:p>
            <a:r>
              <a:rPr lang="en-US" sz="2000" b="1" dirty="0" smtClean="0"/>
              <a:t>Recommendations and conclusions:</a:t>
            </a:r>
          </a:p>
          <a:p>
            <a:pPr marL="457200" indent="-457200">
              <a:buFont typeface="+mj-lt"/>
              <a:buAutoNum type="arabicPeriod"/>
            </a:pPr>
            <a:r>
              <a:rPr lang="en-US" sz="2000" dirty="0" smtClean="0"/>
              <a:t>New and better infrastructure</a:t>
            </a:r>
          </a:p>
          <a:p>
            <a:pPr marL="457200" indent="-457200">
              <a:buFont typeface="+mj-lt"/>
              <a:buAutoNum type="arabicPeriod"/>
            </a:pPr>
            <a:r>
              <a:rPr lang="en-US" sz="2000" dirty="0" smtClean="0"/>
              <a:t>Better communications between transport companies and municipalities</a:t>
            </a:r>
          </a:p>
          <a:p>
            <a:pPr marL="457200" indent="-457200">
              <a:buFont typeface="+mj-lt"/>
              <a:buAutoNum type="arabicPeriod"/>
            </a:pPr>
            <a:r>
              <a:rPr lang="en-US" sz="2000" dirty="0" smtClean="0"/>
              <a:t>Actual crisis plans</a:t>
            </a:r>
          </a:p>
          <a:p>
            <a:pPr marL="457200" indent="-457200">
              <a:buFont typeface="+mj-lt"/>
              <a:buAutoNum type="arabicPeriod"/>
            </a:pPr>
            <a:r>
              <a:rPr lang="en-US" sz="2000" dirty="0" smtClean="0"/>
              <a:t>Preparing electronic risks maps</a:t>
            </a:r>
          </a:p>
          <a:p>
            <a:pPr marL="457200" indent="-457200">
              <a:buFont typeface="+mj-lt"/>
              <a:buAutoNum type="arabicPeriod"/>
            </a:pPr>
            <a:r>
              <a:rPr lang="en-US" sz="2000" dirty="0" smtClean="0"/>
              <a:t>Preparing fully automatic information system</a:t>
            </a:r>
          </a:p>
          <a:p>
            <a:pPr marL="457200" indent="-457200">
              <a:buFont typeface="+mj-lt"/>
              <a:buAutoNum type="arabicPeriod"/>
            </a:pPr>
            <a:r>
              <a:rPr lang="en-US" sz="2000" dirty="0" smtClean="0"/>
              <a:t>….</a:t>
            </a:r>
          </a:p>
          <a:p>
            <a:endParaRPr lang="en-US" sz="2000" dirty="0" smtClean="0"/>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1371599" y="724954"/>
            <a:ext cx="7068199" cy="893432"/>
          </a:xfrm>
        </p:spPr>
        <p:txBody>
          <a:bodyPr>
            <a:normAutofit fontScale="90000"/>
          </a:bodyPr>
          <a:lstStyle/>
          <a:p>
            <a:r>
              <a:rPr lang="en-IE" sz="3200" b="1" dirty="0" smtClean="0">
                <a:solidFill>
                  <a:schemeClr val="tx2"/>
                </a:solidFill>
              </a:rPr>
              <a:t>Conclusion </a:t>
            </a:r>
            <a:r>
              <a:rPr lang="sk-SK" sz="3200" b="1" dirty="0" smtClean="0">
                <a:solidFill>
                  <a:schemeClr val="tx2"/>
                </a:solidFill>
              </a:rPr>
              <a:t>– </a:t>
            </a:r>
            <a:r>
              <a:rPr lang="en-US" sz="3200" dirty="0" smtClean="0"/>
              <a:t>New </a:t>
            </a:r>
            <a:r>
              <a:rPr lang="en-US" sz="3200" dirty="0" smtClean="0"/>
              <a:t>and better infrastructure</a:t>
            </a:r>
            <a:br>
              <a:rPr lang="en-US" sz="3200" dirty="0" smtClean="0"/>
            </a:br>
            <a:endParaRPr lang="en-IE" sz="3200" b="1" dirty="0">
              <a:solidFill>
                <a:schemeClr val="tx2"/>
              </a:solidFill>
            </a:endParaRPr>
          </a:p>
        </p:txBody>
      </p:sp>
      <p:pic>
        <p:nvPicPr>
          <p:cNvPr id="8" name="Obrázok 7"/>
          <p:cNvPicPr/>
          <p:nvPr/>
        </p:nvPicPr>
        <p:blipFill>
          <a:blip r:embed="rId5" cstate="print"/>
          <a:srcRect/>
          <a:stretch>
            <a:fillRect/>
          </a:stretch>
        </p:blipFill>
        <p:spPr bwMode="auto">
          <a:xfrm>
            <a:off x="759822" y="1618385"/>
            <a:ext cx="6923868" cy="4604993"/>
          </a:xfrm>
          <a:prstGeom prst="rect">
            <a:avLst/>
          </a:prstGeom>
          <a:noFill/>
          <a:ln w="9525">
            <a:noFill/>
            <a:miter lim="800000"/>
            <a:headEnd/>
            <a:tailEnd/>
          </a:ln>
        </p:spPr>
      </p:pic>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1371599" y="724954"/>
            <a:ext cx="7068199" cy="893432"/>
          </a:xfrm>
        </p:spPr>
        <p:txBody>
          <a:bodyPr>
            <a:normAutofit fontScale="90000"/>
          </a:bodyPr>
          <a:lstStyle/>
          <a:p>
            <a:r>
              <a:rPr lang="en-IE" sz="3200" b="1" dirty="0" smtClean="0">
                <a:solidFill>
                  <a:schemeClr val="tx2"/>
                </a:solidFill>
              </a:rPr>
              <a:t>Conclusion – </a:t>
            </a:r>
            <a:r>
              <a:rPr lang="en-US" sz="3200" dirty="0" smtClean="0"/>
              <a:t>Actual </a:t>
            </a:r>
            <a:r>
              <a:rPr lang="en-US" sz="3200" dirty="0" smtClean="0"/>
              <a:t>crisis plans</a:t>
            </a:r>
            <a:br>
              <a:rPr lang="en-US" sz="3200" dirty="0" smtClean="0"/>
            </a:br>
            <a:endParaRPr lang="en-IE" sz="3200" b="1" dirty="0">
              <a:solidFill>
                <a:schemeClr val="tx2"/>
              </a:solidFill>
            </a:endParaRPr>
          </a:p>
        </p:txBody>
      </p:sp>
      <p:pic>
        <p:nvPicPr>
          <p:cNvPr id="303" name="Picture 2" descr="kiskan"/>
          <p:cNvPicPr>
            <a:picLocks noChangeAspect="1" noChangeArrowheads="1"/>
          </p:cNvPicPr>
          <p:nvPr/>
        </p:nvPicPr>
        <p:blipFill>
          <a:blip r:embed="rId5" cstate="print"/>
          <a:srcRect/>
          <a:stretch>
            <a:fillRect/>
          </a:stretch>
        </p:blipFill>
        <p:spPr bwMode="auto">
          <a:xfrm>
            <a:off x="1733266" y="1337814"/>
            <a:ext cx="4485721" cy="4967451"/>
          </a:xfrm>
          <a:prstGeom prst="rect">
            <a:avLst/>
          </a:prstGeom>
          <a:noFill/>
          <a:ln w="9525">
            <a:noFill/>
            <a:miter lim="800000"/>
            <a:headEnd/>
            <a:tailEnd/>
          </a:ln>
        </p:spPr>
      </p:pic>
      <p:sp>
        <p:nvSpPr>
          <p:cNvPr id="305" name="BlokTextu 304"/>
          <p:cNvSpPr txBox="1"/>
          <p:nvPr/>
        </p:nvSpPr>
        <p:spPr>
          <a:xfrm>
            <a:off x="3929058" y="2355934"/>
            <a:ext cx="1785950" cy="2800767"/>
          </a:xfrm>
          <a:prstGeom prst="rect">
            <a:avLst/>
          </a:prstGeom>
          <a:noFill/>
        </p:spPr>
        <p:txBody>
          <a:bodyPr wrap="square" rtlCol="0">
            <a:spAutoFit/>
          </a:bodyPr>
          <a:lstStyle/>
          <a:p>
            <a:r>
              <a:rPr lang="en-US" sz="1100" b="1" dirty="0" smtClean="0">
                <a:solidFill>
                  <a:srgbClr val="FF0000"/>
                </a:solidFill>
              </a:rPr>
              <a:t>Demonstration event</a:t>
            </a:r>
          </a:p>
          <a:p>
            <a:r>
              <a:rPr lang="en-US" sz="1100" b="1" dirty="0" smtClean="0">
                <a:solidFill>
                  <a:srgbClr val="FF0000"/>
                </a:solidFill>
              </a:rPr>
              <a:t>Database</a:t>
            </a:r>
          </a:p>
          <a:p>
            <a:r>
              <a:rPr lang="en-US" sz="1100" b="1" dirty="0" smtClean="0">
                <a:solidFill>
                  <a:srgbClr val="FF0000"/>
                </a:solidFill>
              </a:rPr>
              <a:t>Contacts</a:t>
            </a:r>
          </a:p>
          <a:p>
            <a:r>
              <a:rPr lang="en-US" sz="1100" b="1" dirty="0" smtClean="0">
                <a:solidFill>
                  <a:srgbClr val="FF0000"/>
                </a:solidFill>
              </a:rPr>
              <a:t>Spaces</a:t>
            </a:r>
          </a:p>
          <a:p>
            <a:r>
              <a:rPr lang="en-US" sz="1100" b="1" dirty="0" smtClean="0">
                <a:solidFill>
                  <a:srgbClr val="FF0000"/>
                </a:solidFill>
              </a:rPr>
              <a:t>Catalogue</a:t>
            </a:r>
          </a:p>
          <a:p>
            <a:r>
              <a:rPr lang="en-US" sz="1100" b="1" dirty="0" smtClean="0">
                <a:solidFill>
                  <a:srgbClr val="FF0000"/>
                </a:solidFill>
              </a:rPr>
              <a:t>Sources</a:t>
            </a:r>
          </a:p>
          <a:p>
            <a:r>
              <a:rPr lang="en-US" sz="1100" b="1" dirty="0" smtClean="0">
                <a:solidFill>
                  <a:srgbClr val="FF0000"/>
                </a:solidFill>
              </a:rPr>
              <a:t>Evidence</a:t>
            </a:r>
          </a:p>
          <a:p>
            <a:r>
              <a:rPr lang="en-US" sz="1100" b="1" dirty="0" smtClean="0">
                <a:solidFill>
                  <a:srgbClr val="FF0000"/>
                </a:solidFill>
              </a:rPr>
              <a:t>Railway</a:t>
            </a:r>
          </a:p>
          <a:p>
            <a:r>
              <a:rPr lang="en-US" sz="1100" b="1" dirty="0" smtClean="0">
                <a:solidFill>
                  <a:srgbClr val="FF0000"/>
                </a:solidFill>
              </a:rPr>
              <a:t>Risk</a:t>
            </a:r>
          </a:p>
          <a:p>
            <a:r>
              <a:rPr lang="en-US" sz="1100" b="1" dirty="0" smtClean="0">
                <a:solidFill>
                  <a:srgbClr val="FF0000"/>
                </a:solidFill>
              </a:rPr>
              <a:t>Maps</a:t>
            </a:r>
          </a:p>
          <a:p>
            <a:endParaRPr lang="en-US" sz="1100" b="1" dirty="0" smtClean="0">
              <a:solidFill>
                <a:srgbClr val="FF0000"/>
              </a:solidFill>
            </a:endParaRPr>
          </a:p>
          <a:p>
            <a:r>
              <a:rPr lang="en-US" sz="1100" b="1" dirty="0" smtClean="0">
                <a:solidFill>
                  <a:srgbClr val="FF0000"/>
                </a:solidFill>
              </a:rPr>
              <a:t>Crisis planning</a:t>
            </a:r>
          </a:p>
          <a:p>
            <a:r>
              <a:rPr lang="en-US" sz="1100" b="1" dirty="0" smtClean="0">
                <a:solidFill>
                  <a:srgbClr val="FF0000"/>
                </a:solidFill>
              </a:rPr>
              <a:t>Threats</a:t>
            </a:r>
          </a:p>
          <a:p>
            <a:r>
              <a:rPr lang="en-US" sz="1100" b="1" dirty="0" smtClean="0">
                <a:solidFill>
                  <a:srgbClr val="FF0000"/>
                </a:solidFill>
              </a:rPr>
              <a:t>Measures</a:t>
            </a:r>
          </a:p>
          <a:p>
            <a:r>
              <a:rPr lang="en-US" sz="1100" b="1" dirty="0" smtClean="0">
                <a:solidFill>
                  <a:srgbClr val="FF0000"/>
                </a:solidFill>
              </a:rPr>
              <a:t>Documents</a:t>
            </a:r>
          </a:p>
          <a:p>
            <a:endParaRPr lang="en-US" sz="1100"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711761" y="724954"/>
            <a:ext cx="7824616" cy="893432"/>
          </a:xfrm>
        </p:spPr>
        <p:txBody>
          <a:bodyPr>
            <a:normAutofit fontScale="90000"/>
          </a:bodyPr>
          <a:lstStyle/>
          <a:p>
            <a:r>
              <a:rPr lang="en-IE" sz="3200" b="1" dirty="0" smtClean="0">
                <a:solidFill>
                  <a:schemeClr val="tx2"/>
                </a:solidFill>
              </a:rPr>
              <a:t>Conclusion </a:t>
            </a:r>
            <a:r>
              <a:rPr lang="en-US" sz="3200" dirty="0" smtClean="0"/>
              <a:t>- fully automatic information system </a:t>
            </a:r>
            <a:br>
              <a:rPr lang="en-US" sz="3200" dirty="0" smtClean="0"/>
            </a:br>
            <a:endParaRPr lang="en-IE" sz="3200" b="1" dirty="0">
              <a:solidFill>
                <a:schemeClr val="tx2"/>
              </a:solidFill>
            </a:endParaRPr>
          </a:p>
        </p:txBody>
      </p:sp>
      <p:grpSp>
        <p:nvGrpSpPr>
          <p:cNvPr id="2" name="Group 5"/>
          <p:cNvGrpSpPr>
            <a:grpSpLocks noChangeAspect="1"/>
          </p:cNvGrpSpPr>
          <p:nvPr/>
        </p:nvGrpSpPr>
        <p:grpSpPr bwMode="auto">
          <a:xfrm>
            <a:off x="711761" y="1333500"/>
            <a:ext cx="8001055" cy="4545013"/>
            <a:chOff x="462" y="495"/>
            <a:chExt cx="4308" cy="3015"/>
          </a:xfrm>
        </p:grpSpPr>
        <p:sp>
          <p:nvSpPr>
            <p:cNvPr id="10" name="AutoShape 4"/>
            <p:cNvSpPr>
              <a:spLocks noChangeAspect="1" noChangeArrowheads="1" noTextEdit="1"/>
            </p:cNvSpPr>
            <p:nvPr/>
          </p:nvSpPr>
          <p:spPr bwMode="auto">
            <a:xfrm>
              <a:off x="462" y="495"/>
              <a:ext cx="4308" cy="3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grpSp>
          <p:nvGrpSpPr>
            <p:cNvPr id="3" name="Group 206"/>
            <p:cNvGrpSpPr>
              <a:grpSpLocks/>
            </p:cNvGrpSpPr>
            <p:nvPr/>
          </p:nvGrpSpPr>
          <p:grpSpPr bwMode="auto">
            <a:xfrm>
              <a:off x="572" y="562"/>
              <a:ext cx="4103" cy="2796"/>
              <a:chOff x="572" y="562"/>
              <a:chExt cx="4103" cy="2796"/>
            </a:xfrm>
          </p:grpSpPr>
          <p:pic>
            <p:nvPicPr>
              <p:cNvPr id="103" name="Picture 6"/>
              <p:cNvPicPr>
                <a:picLocks noChangeAspect="1" noChangeArrowheads="1"/>
              </p:cNvPicPr>
              <p:nvPr/>
            </p:nvPicPr>
            <p:blipFill>
              <a:blip r:embed="rId5" cstate="print"/>
              <a:srcRect/>
              <a:stretch>
                <a:fillRect/>
              </a:stretch>
            </p:blipFill>
            <p:spPr bwMode="auto">
              <a:xfrm>
                <a:off x="2003" y="1745"/>
                <a:ext cx="844" cy="408"/>
              </a:xfrm>
              <a:prstGeom prst="rect">
                <a:avLst/>
              </a:prstGeom>
              <a:noFill/>
              <a:ln w="9525">
                <a:noFill/>
                <a:miter lim="800000"/>
                <a:headEnd/>
                <a:tailEnd/>
              </a:ln>
            </p:spPr>
          </p:pic>
          <p:sp>
            <p:nvSpPr>
              <p:cNvPr id="104" name="Rectangle 7"/>
              <p:cNvSpPr>
                <a:spLocks noChangeArrowheads="1"/>
              </p:cNvSpPr>
              <p:nvPr/>
            </p:nvSpPr>
            <p:spPr bwMode="auto">
              <a:xfrm>
                <a:off x="2289" y="2180"/>
                <a:ext cx="27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100" b="1" i="0" u="none" strike="noStrike" cap="none" normalizeH="0" baseline="0" dirty="0" smtClean="0">
                    <a:ln>
                      <a:noFill/>
                    </a:ln>
                    <a:solidFill>
                      <a:srgbClr val="000000"/>
                    </a:solidFill>
                    <a:effectLst/>
                    <a:latin typeface="Arial" pitchFamily="34" charset="0"/>
                    <a:cs typeface="Arial" pitchFamily="34" charset="0"/>
                  </a:rPr>
                  <a:t>Internet</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 name="Picture 8"/>
              <p:cNvPicPr>
                <a:picLocks noChangeAspect="1" noChangeArrowheads="1"/>
              </p:cNvPicPr>
              <p:nvPr/>
            </p:nvPicPr>
            <p:blipFill>
              <a:blip r:embed="rId6" cstate="print"/>
              <a:srcRect/>
              <a:stretch>
                <a:fillRect/>
              </a:stretch>
            </p:blipFill>
            <p:spPr bwMode="auto">
              <a:xfrm>
                <a:off x="2253" y="2650"/>
                <a:ext cx="880" cy="515"/>
              </a:xfrm>
              <a:prstGeom prst="rect">
                <a:avLst/>
              </a:prstGeom>
              <a:noFill/>
              <a:ln w="9525">
                <a:noFill/>
                <a:miter lim="800000"/>
                <a:headEnd/>
                <a:tailEnd/>
              </a:ln>
            </p:spPr>
          </p:pic>
          <p:sp>
            <p:nvSpPr>
              <p:cNvPr id="106" name="Rectangle 9"/>
              <p:cNvSpPr>
                <a:spLocks noChangeArrowheads="1"/>
              </p:cNvSpPr>
              <p:nvPr/>
            </p:nvSpPr>
            <p:spPr bwMode="auto">
              <a:xfrm>
                <a:off x="2260" y="3192"/>
                <a:ext cx="53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err="1" smtClean="0">
                    <a:ln>
                      <a:noFill/>
                    </a:ln>
                    <a:solidFill>
                      <a:srgbClr val="000000"/>
                    </a:solidFill>
                    <a:effectLst/>
                    <a:latin typeface="Arial" pitchFamily="34" charset="0"/>
                    <a:cs typeface="Arial" pitchFamily="34" charset="0"/>
                  </a:rPr>
                  <a:t>Dispapching</a:t>
                </a:r>
                <a:r>
                  <a:rPr kumimoji="0" lang="sk-SK" sz="900" b="1" i="0" u="none" strike="noStrike" cap="none" normalizeH="0" baseline="0" dirty="0" smtClean="0">
                    <a:ln>
                      <a:noFill/>
                    </a:ln>
                    <a:solidFill>
                      <a:srgbClr val="000000"/>
                    </a:solidFill>
                    <a:effectLst/>
                    <a:latin typeface="Arial" pitchFamily="34" charset="0"/>
                    <a:cs typeface="Arial" pitchFamily="34" charset="0"/>
                  </a:rPr>
                  <a:t> </a:t>
                </a:r>
                <a:r>
                  <a:rPr kumimoji="0" lang="sk-SK" sz="900" b="1" i="0" u="none" strike="noStrike" cap="none" normalizeH="0" baseline="0" dirty="0" err="1" smtClean="0">
                    <a:ln>
                      <a:noFill/>
                    </a:ln>
                    <a:solidFill>
                      <a:srgbClr val="000000"/>
                    </a:solidFill>
                    <a:effectLst/>
                    <a:latin typeface="Arial" pitchFamily="34" charset="0"/>
                    <a:cs typeface="Arial" pitchFamily="34" charset="0"/>
                  </a:rPr>
                  <a:t>desk</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7" name="Picture 10"/>
              <p:cNvPicPr>
                <a:picLocks noChangeAspect="1" noChangeArrowheads="1"/>
              </p:cNvPicPr>
              <p:nvPr/>
            </p:nvPicPr>
            <p:blipFill>
              <a:blip r:embed="rId7" cstate="print"/>
              <a:srcRect/>
              <a:stretch>
                <a:fillRect/>
              </a:stretch>
            </p:blipFill>
            <p:spPr bwMode="auto">
              <a:xfrm>
                <a:off x="1387" y="2341"/>
                <a:ext cx="638" cy="475"/>
              </a:xfrm>
              <a:prstGeom prst="rect">
                <a:avLst/>
              </a:prstGeom>
              <a:noFill/>
              <a:ln w="9525">
                <a:noFill/>
                <a:miter lim="800000"/>
                <a:headEnd/>
                <a:tailEnd/>
              </a:ln>
            </p:spPr>
          </p:pic>
          <p:sp>
            <p:nvSpPr>
              <p:cNvPr id="108" name="Rectangle 11"/>
              <p:cNvSpPr>
                <a:spLocks noChangeArrowheads="1"/>
              </p:cNvSpPr>
              <p:nvPr/>
            </p:nvSpPr>
            <p:spPr bwMode="auto">
              <a:xfrm>
                <a:off x="1578" y="2843"/>
                <a:ext cx="19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smtClean="0">
                    <a:ln>
                      <a:noFill/>
                    </a:ln>
                    <a:solidFill>
                      <a:srgbClr val="000000"/>
                    </a:solidFill>
                    <a:effectLst/>
                    <a:latin typeface="Arial" pitchFamily="34" charset="0"/>
                    <a:cs typeface="Arial" pitchFamily="34" charset="0"/>
                  </a:rPr>
                  <a:t>Server</a:t>
                </a:r>
                <a:endParaRPr kumimoji="0" lang="sk-SK" sz="2800" b="0" i="0" u="none" strike="noStrike" cap="none" normalizeH="0" baseline="0" smtClean="0">
                  <a:ln>
                    <a:noFill/>
                  </a:ln>
                  <a:solidFill>
                    <a:schemeClr val="tx1"/>
                  </a:solidFill>
                  <a:effectLst/>
                  <a:latin typeface="Arial" pitchFamily="34" charset="0"/>
                  <a:cs typeface="Arial" pitchFamily="34" charset="0"/>
                </a:endParaRPr>
              </a:p>
            </p:txBody>
          </p:sp>
          <p:pic>
            <p:nvPicPr>
              <p:cNvPr id="109" name="Picture 12"/>
              <p:cNvPicPr>
                <a:picLocks noChangeAspect="1" noChangeArrowheads="1"/>
              </p:cNvPicPr>
              <p:nvPr/>
            </p:nvPicPr>
            <p:blipFill>
              <a:blip r:embed="rId8" cstate="print"/>
              <a:srcRect/>
              <a:stretch>
                <a:fillRect/>
              </a:stretch>
            </p:blipFill>
            <p:spPr bwMode="auto">
              <a:xfrm>
                <a:off x="572" y="1839"/>
                <a:ext cx="536" cy="376"/>
              </a:xfrm>
              <a:prstGeom prst="rect">
                <a:avLst/>
              </a:prstGeom>
              <a:noFill/>
              <a:ln w="9525">
                <a:noFill/>
                <a:miter lim="800000"/>
                <a:headEnd/>
                <a:tailEnd/>
              </a:ln>
            </p:spPr>
          </p:pic>
          <p:sp>
            <p:nvSpPr>
              <p:cNvPr id="110" name="Rectangle 13"/>
              <p:cNvSpPr>
                <a:spLocks noChangeArrowheads="1"/>
              </p:cNvSpPr>
              <p:nvPr/>
            </p:nvSpPr>
            <p:spPr bwMode="auto">
              <a:xfrm>
                <a:off x="654" y="2250"/>
                <a:ext cx="22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800" b="1" i="0" u="none" strike="noStrike" cap="none" normalizeH="0" baseline="0" dirty="0" smtClean="0">
                    <a:ln>
                      <a:noFill/>
                    </a:ln>
                    <a:solidFill>
                      <a:srgbClr val="000000"/>
                    </a:solidFill>
                    <a:effectLst/>
                    <a:latin typeface="Arial" pitchFamily="34" charset="0"/>
                    <a:cs typeface="Arial" pitchFamily="34" charset="0"/>
                  </a:rPr>
                  <a:t>KISKAN</a:t>
                </a:r>
                <a:r>
                  <a:rPr kumimoji="0" lang="sk-SK" sz="600" b="1" i="0" u="none" strike="noStrike" cap="none" normalizeH="0" baseline="0" dirty="0" smtClean="0">
                    <a:ln>
                      <a:noFill/>
                    </a:ln>
                    <a:solidFill>
                      <a:srgbClr val="000000"/>
                    </a:solidFill>
                    <a:effectLst/>
                    <a:latin typeface="Arial" pitchFamily="34" charset="0"/>
                    <a:cs typeface="Arial" pitchFamily="34" charset="0"/>
                  </a:rPr>
                  <a:t> </a:t>
                </a:r>
                <a:endParaRPr kumimoji="0" lang="sk-S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4"/>
              <p:cNvSpPr>
                <a:spLocks noChangeArrowheads="1"/>
              </p:cNvSpPr>
              <p:nvPr/>
            </p:nvSpPr>
            <p:spPr bwMode="auto">
              <a:xfrm>
                <a:off x="654" y="2340"/>
                <a:ext cx="27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err="1" smtClean="0">
                    <a:ln>
                      <a:noFill/>
                    </a:ln>
                    <a:solidFill>
                      <a:srgbClr val="000000"/>
                    </a:solidFill>
                    <a:effectLst/>
                    <a:latin typeface="Arial" pitchFamily="34" charset="0"/>
                    <a:cs typeface="Arial" pitchFamily="34" charset="0"/>
                  </a:rPr>
                  <a:t>Database</a:t>
                </a:r>
                <a:endParaRPr kumimoji="0" lang="sk-SK"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 name="Picture 15"/>
              <p:cNvPicPr>
                <a:picLocks noChangeAspect="1" noChangeArrowheads="1"/>
              </p:cNvPicPr>
              <p:nvPr/>
            </p:nvPicPr>
            <p:blipFill>
              <a:blip r:embed="rId9" cstate="print"/>
              <a:srcRect/>
              <a:stretch>
                <a:fillRect/>
              </a:stretch>
            </p:blipFill>
            <p:spPr bwMode="auto">
              <a:xfrm>
                <a:off x="880" y="1091"/>
                <a:ext cx="477" cy="403"/>
              </a:xfrm>
              <a:prstGeom prst="rect">
                <a:avLst/>
              </a:prstGeom>
              <a:noFill/>
              <a:ln w="9525">
                <a:noFill/>
                <a:miter lim="800000"/>
                <a:headEnd/>
                <a:tailEnd/>
              </a:ln>
            </p:spPr>
          </p:pic>
          <p:sp>
            <p:nvSpPr>
              <p:cNvPr id="113" name="Rectangle 16"/>
              <p:cNvSpPr>
                <a:spLocks noChangeArrowheads="1"/>
              </p:cNvSpPr>
              <p:nvPr/>
            </p:nvSpPr>
            <p:spPr bwMode="auto">
              <a:xfrm>
                <a:off x="880" y="1521"/>
                <a:ext cx="41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smtClean="0">
                    <a:ln>
                      <a:noFill/>
                    </a:ln>
                    <a:solidFill>
                      <a:srgbClr val="000000"/>
                    </a:solidFill>
                    <a:effectLst/>
                    <a:latin typeface="Arial" pitchFamily="34" charset="0"/>
                    <a:cs typeface="Arial" pitchFamily="34" charset="0"/>
                  </a:rPr>
                  <a:t>Mobile </a:t>
                </a:r>
                <a:r>
                  <a:rPr kumimoji="0" lang="sk-SK" sz="900" b="1" i="0" u="none" strike="noStrike" cap="none" normalizeH="0" baseline="0" dirty="0" err="1" smtClean="0">
                    <a:ln>
                      <a:noFill/>
                    </a:ln>
                    <a:solidFill>
                      <a:srgbClr val="000000"/>
                    </a:solidFill>
                    <a:effectLst/>
                    <a:latin typeface="Arial" pitchFamily="34" charset="0"/>
                    <a:cs typeface="Arial" pitchFamily="34" charset="0"/>
                  </a:rPr>
                  <a:t>source</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Rectangle 17"/>
              <p:cNvSpPr>
                <a:spLocks noChangeArrowheads="1"/>
              </p:cNvSpPr>
              <p:nvPr/>
            </p:nvSpPr>
            <p:spPr bwMode="auto">
              <a:xfrm>
                <a:off x="1020" y="1652"/>
                <a:ext cx="1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000" b="1" i="0" u="none" strike="noStrike" cap="none" normalizeH="0" baseline="0" dirty="0" smtClean="0">
                    <a:ln>
                      <a:noFill/>
                    </a:ln>
                    <a:solidFill>
                      <a:srgbClr val="000000"/>
                    </a:solidFill>
                    <a:effectLst/>
                    <a:latin typeface="Arial" pitchFamily="34" charset="0"/>
                    <a:cs typeface="Arial" pitchFamily="34" charset="0"/>
                  </a:rPr>
                  <a:t>No 1</a:t>
                </a:r>
                <a:endParaRPr kumimoji="0" lang="sk-SK"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5" name="Picture 18"/>
              <p:cNvPicPr>
                <a:picLocks noChangeAspect="1" noChangeArrowheads="1"/>
              </p:cNvPicPr>
              <p:nvPr/>
            </p:nvPicPr>
            <p:blipFill>
              <a:blip r:embed="rId10" cstate="print"/>
              <a:srcRect/>
              <a:stretch>
                <a:fillRect/>
              </a:stretch>
            </p:blipFill>
            <p:spPr bwMode="auto">
              <a:xfrm>
                <a:off x="2187" y="1091"/>
                <a:ext cx="477" cy="403"/>
              </a:xfrm>
              <a:prstGeom prst="rect">
                <a:avLst/>
              </a:prstGeom>
              <a:noFill/>
              <a:ln w="9525">
                <a:noFill/>
                <a:miter lim="800000"/>
                <a:headEnd/>
                <a:tailEnd/>
              </a:ln>
            </p:spPr>
          </p:pic>
          <p:sp>
            <p:nvSpPr>
              <p:cNvPr id="116" name="Rectangle 19"/>
              <p:cNvSpPr>
                <a:spLocks noChangeArrowheads="1"/>
              </p:cNvSpPr>
              <p:nvPr/>
            </p:nvSpPr>
            <p:spPr bwMode="auto">
              <a:xfrm>
                <a:off x="2187" y="1521"/>
                <a:ext cx="43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smtClean="0">
                    <a:ln>
                      <a:noFill/>
                    </a:ln>
                    <a:solidFill>
                      <a:srgbClr val="000000"/>
                    </a:solidFill>
                    <a:effectLst/>
                    <a:latin typeface="Arial" pitchFamily="34" charset="0"/>
                    <a:cs typeface="Arial" pitchFamily="34" charset="0"/>
                  </a:rPr>
                  <a:t>Mobile </a:t>
                </a:r>
                <a:r>
                  <a:rPr kumimoji="0" lang="sk-SK" sz="900" b="1" i="0" u="none" strike="noStrike" cap="none" normalizeH="0" baseline="0" dirty="0" err="1" smtClean="0">
                    <a:ln>
                      <a:noFill/>
                    </a:ln>
                    <a:solidFill>
                      <a:srgbClr val="000000"/>
                    </a:solidFill>
                    <a:effectLst/>
                    <a:latin typeface="Arial" pitchFamily="34" charset="0"/>
                    <a:cs typeface="Arial" pitchFamily="34" charset="0"/>
                  </a:rPr>
                  <a:t>source</a:t>
                </a:r>
                <a:r>
                  <a:rPr kumimoji="0" lang="sk-SK" sz="900" b="1" i="0" u="none" strike="noStrike" cap="none" normalizeH="0" baseline="0" dirty="0" smtClean="0">
                    <a:ln>
                      <a:noFill/>
                    </a:ln>
                    <a:solidFill>
                      <a:srgbClr val="000000"/>
                    </a:solidFill>
                    <a:effectLst/>
                    <a:latin typeface="Arial" pitchFamily="34" charset="0"/>
                    <a:cs typeface="Arial" pitchFamily="34" charset="0"/>
                  </a:rPr>
                  <a:t> </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20"/>
              <p:cNvSpPr>
                <a:spLocks noChangeArrowheads="1"/>
              </p:cNvSpPr>
              <p:nvPr/>
            </p:nvSpPr>
            <p:spPr bwMode="auto">
              <a:xfrm>
                <a:off x="2270" y="1620"/>
                <a:ext cx="1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k-SK" sz="1000" b="1" dirty="0" smtClean="0">
                    <a:solidFill>
                      <a:srgbClr val="000000"/>
                    </a:solidFill>
                    <a:latin typeface="Arial" pitchFamily="34" charset="0"/>
                    <a:cs typeface="Arial" pitchFamily="34" charset="0"/>
                  </a:rPr>
                  <a:t>No</a:t>
                </a:r>
                <a:r>
                  <a:rPr kumimoji="0" lang="sk-SK" sz="1000" b="1" i="0" u="none" strike="noStrike" cap="none" normalizeH="0" baseline="0" dirty="0" smtClean="0">
                    <a:ln>
                      <a:noFill/>
                    </a:ln>
                    <a:solidFill>
                      <a:srgbClr val="000000"/>
                    </a:solidFill>
                    <a:effectLst/>
                    <a:latin typeface="Arial" pitchFamily="34" charset="0"/>
                    <a:cs typeface="Arial" pitchFamily="34" charset="0"/>
                  </a:rPr>
                  <a:t> 2</a:t>
                </a:r>
                <a:endParaRPr kumimoji="0" lang="sk-SK"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8" name="Picture 21"/>
              <p:cNvPicPr>
                <a:picLocks noChangeAspect="1" noChangeArrowheads="1"/>
              </p:cNvPicPr>
              <p:nvPr/>
            </p:nvPicPr>
            <p:blipFill>
              <a:blip r:embed="rId11" cstate="print"/>
              <a:srcRect/>
              <a:stretch>
                <a:fillRect/>
              </a:stretch>
            </p:blipFill>
            <p:spPr bwMode="auto">
              <a:xfrm>
                <a:off x="3412" y="1100"/>
                <a:ext cx="477" cy="403"/>
              </a:xfrm>
              <a:prstGeom prst="rect">
                <a:avLst/>
              </a:prstGeom>
              <a:noFill/>
              <a:ln w="9525">
                <a:noFill/>
                <a:miter lim="800000"/>
                <a:headEnd/>
                <a:tailEnd/>
              </a:ln>
            </p:spPr>
          </p:pic>
          <p:sp>
            <p:nvSpPr>
              <p:cNvPr id="119" name="Rectangle 22"/>
              <p:cNvSpPr>
                <a:spLocks noChangeArrowheads="1"/>
              </p:cNvSpPr>
              <p:nvPr/>
            </p:nvSpPr>
            <p:spPr bwMode="auto">
              <a:xfrm>
                <a:off x="3412" y="1530"/>
                <a:ext cx="43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smtClean="0">
                    <a:ln>
                      <a:noFill/>
                    </a:ln>
                    <a:solidFill>
                      <a:srgbClr val="000000"/>
                    </a:solidFill>
                    <a:effectLst/>
                    <a:latin typeface="Arial" pitchFamily="34" charset="0"/>
                    <a:cs typeface="Arial" pitchFamily="34" charset="0"/>
                  </a:rPr>
                  <a:t>Mobile </a:t>
                </a:r>
                <a:r>
                  <a:rPr kumimoji="0" lang="sk-SK" sz="900" b="1" i="0" u="none" strike="noStrike" cap="none" normalizeH="0" baseline="0" dirty="0" err="1" smtClean="0">
                    <a:ln>
                      <a:noFill/>
                    </a:ln>
                    <a:solidFill>
                      <a:srgbClr val="000000"/>
                    </a:solidFill>
                    <a:effectLst/>
                    <a:latin typeface="Arial" pitchFamily="34" charset="0"/>
                    <a:cs typeface="Arial" pitchFamily="34" charset="0"/>
                  </a:rPr>
                  <a:t>source</a:t>
                </a:r>
                <a:r>
                  <a:rPr kumimoji="0" lang="sk-SK" sz="900" b="1" i="0" u="none" strike="noStrike" cap="none" normalizeH="0" baseline="0" dirty="0" smtClean="0">
                    <a:ln>
                      <a:noFill/>
                    </a:ln>
                    <a:solidFill>
                      <a:srgbClr val="000000"/>
                    </a:solidFill>
                    <a:effectLst/>
                    <a:latin typeface="Arial" pitchFamily="34" charset="0"/>
                    <a:cs typeface="Arial" pitchFamily="34" charset="0"/>
                  </a:rPr>
                  <a:t> </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 name="Rectangle 23"/>
              <p:cNvSpPr>
                <a:spLocks noChangeArrowheads="1"/>
              </p:cNvSpPr>
              <p:nvPr/>
            </p:nvSpPr>
            <p:spPr bwMode="auto">
              <a:xfrm>
                <a:off x="3539" y="1665"/>
                <a:ext cx="14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k-SK" sz="1000" b="1" dirty="0" smtClean="0">
                    <a:solidFill>
                      <a:srgbClr val="000000"/>
                    </a:solidFill>
                    <a:latin typeface="Arial" pitchFamily="34" charset="0"/>
                    <a:cs typeface="Arial" pitchFamily="34" charset="0"/>
                  </a:rPr>
                  <a:t>No</a:t>
                </a:r>
                <a:r>
                  <a:rPr kumimoji="0" lang="sk-SK" sz="1000" b="1" i="0" u="none" strike="noStrike" cap="none" normalizeH="0" baseline="0" dirty="0" smtClean="0">
                    <a:ln>
                      <a:noFill/>
                    </a:ln>
                    <a:solidFill>
                      <a:srgbClr val="000000"/>
                    </a:solidFill>
                    <a:effectLst/>
                    <a:latin typeface="Arial" pitchFamily="34" charset="0"/>
                    <a:cs typeface="Arial" pitchFamily="34" charset="0"/>
                  </a:rPr>
                  <a:t> 3</a:t>
                </a:r>
                <a:endParaRPr kumimoji="0" lang="sk-SK"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 name="Rectangle 24"/>
              <p:cNvSpPr>
                <a:spLocks noChangeArrowheads="1"/>
              </p:cNvSpPr>
              <p:nvPr/>
            </p:nvSpPr>
            <p:spPr bwMode="auto">
              <a:xfrm>
                <a:off x="623" y="2959"/>
                <a:ext cx="859" cy="296"/>
              </a:xfrm>
              <a:prstGeom prst="rect">
                <a:avLst/>
              </a:prstGeom>
              <a:solidFill>
                <a:srgbClr val="C0BF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2" name="Rectangle 25"/>
              <p:cNvSpPr>
                <a:spLocks noChangeArrowheads="1"/>
              </p:cNvSpPr>
              <p:nvPr/>
            </p:nvSpPr>
            <p:spPr bwMode="auto">
              <a:xfrm>
                <a:off x="623" y="2959"/>
                <a:ext cx="859" cy="296"/>
              </a:xfrm>
              <a:prstGeom prst="rect">
                <a:avLst/>
              </a:prstGeom>
              <a:noFill/>
              <a:ln w="7" cap="sq">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3" name="Rectangle 26"/>
              <p:cNvSpPr>
                <a:spLocks noChangeArrowheads="1"/>
              </p:cNvSpPr>
              <p:nvPr/>
            </p:nvSpPr>
            <p:spPr bwMode="auto">
              <a:xfrm>
                <a:off x="601" y="2946"/>
                <a:ext cx="441" cy="295"/>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4" name="Rectangle 27"/>
              <p:cNvSpPr>
                <a:spLocks noChangeArrowheads="1"/>
              </p:cNvSpPr>
              <p:nvPr/>
            </p:nvSpPr>
            <p:spPr bwMode="auto">
              <a:xfrm>
                <a:off x="1042" y="2946"/>
                <a:ext cx="14" cy="295"/>
              </a:xfrm>
              <a:prstGeom prst="rect">
                <a:avLst/>
              </a:prstGeom>
              <a:solidFill>
                <a:srgbClr val="7FFEF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5" name="Rectangle 28"/>
              <p:cNvSpPr>
                <a:spLocks noChangeArrowheads="1"/>
              </p:cNvSpPr>
              <p:nvPr/>
            </p:nvSpPr>
            <p:spPr bwMode="auto">
              <a:xfrm>
                <a:off x="1056" y="2946"/>
                <a:ext cx="8" cy="295"/>
              </a:xfrm>
              <a:prstGeom prst="rect">
                <a:avLst/>
              </a:prstGeom>
              <a:solidFill>
                <a:srgbClr val="7FFDF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6" name="Rectangle 29"/>
              <p:cNvSpPr>
                <a:spLocks noChangeArrowheads="1"/>
              </p:cNvSpPr>
              <p:nvPr/>
            </p:nvSpPr>
            <p:spPr bwMode="auto">
              <a:xfrm>
                <a:off x="1064" y="2946"/>
                <a:ext cx="7" cy="295"/>
              </a:xfrm>
              <a:prstGeom prst="rect">
                <a:avLst/>
              </a:prstGeom>
              <a:solidFill>
                <a:srgbClr val="7EFDF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7" name="Rectangle 30"/>
              <p:cNvSpPr>
                <a:spLocks noChangeArrowheads="1"/>
              </p:cNvSpPr>
              <p:nvPr/>
            </p:nvSpPr>
            <p:spPr bwMode="auto">
              <a:xfrm>
                <a:off x="1071" y="2946"/>
                <a:ext cx="7" cy="295"/>
              </a:xfrm>
              <a:prstGeom prst="rect">
                <a:avLst/>
              </a:prstGeom>
              <a:solidFill>
                <a:srgbClr val="7EFCF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8" name="Rectangle 31"/>
              <p:cNvSpPr>
                <a:spLocks noChangeArrowheads="1"/>
              </p:cNvSpPr>
              <p:nvPr/>
            </p:nvSpPr>
            <p:spPr bwMode="auto">
              <a:xfrm>
                <a:off x="1078" y="2946"/>
                <a:ext cx="15" cy="295"/>
              </a:xfrm>
              <a:prstGeom prst="rect">
                <a:avLst/>
              </a:prstGeom>
              <a:solidFill>
                <a:srgbClr val="7DFBF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29" name="Rectangle 32"/>
              <p:cNvSpPr>
                <a:spLocks noChangeArrowheads="1"/>
              </p:cNvSpPr>
              <p:nvPr/>
            </p:nvSpPr>
            <p:spPr bwMode="auto">
              <a:xfrm>
                <a:off x="1093" y="2946"/>
                <a:ext cx="8" cy="295"/>
              </a:xfrm>
              <a:prstGeom prst="rect">
                <a:avLst/>
              </a:prstGeom>
              <a:solidFill>
                <a:srgbClr val="7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0" name="Rectangle 33"/>
              <p:cNvSpPr>
                <a:spLocks noChangeArrowheads="1"/>
              </p:cNvSpPr>
              <p:nvPr/>
            </p:nvSpPr>
            <p:spPr bwMode="auto">
              <a:xfrm>
                <a:off x="1101" y="2946"/>
                <a:ext cx="7" cy="295"/>
              </a:xfrm>
              <a:prstGeom prst="rect">
                <a:avLst/>
              </a:prstGeom>
              <a:solidFill>
                <a:srgbClr val="7CFAF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1" name="Rectangle 34"/>
              <p:cNvSpPr>
                <a:spLocks noChangeArrowheads="1"/>
              </p:cNvSpPr>
              <p:nvPr/>
            </p:nvSpPr>
            <p:spPr bwMode="auto">
              <a:xfrm>
                <a:off x="1108" y="2946"/>
                <a:ext cx="7" cy="295"/>
              </a:xfrm>
              <a:prstGeom prst="rect">
                <a:avLst/>
              </a:prstGeom>
              <a:solidFill>
                <a:srgbClr val="7CF9F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2" name="Rectangle 35"/>
              <p:cNvSpPr>
                <a:spLocks noChangeArrowheads="1"/>
              </p:cNvSpPr>
              <p:nvPr/>
            </p:nvSpPr>
            <p:spPr bwMode="auto">
              <a:xfrm>
                <a:off x="1115" y="2946"/>
                <a:ext cx="8" cy="295"/>
              </a:xfrm>
              <a:prstGeom prst="rect">
                <a:avLst/>
              </a:prstGeom>
              <a:solidFill>
                <a:srgbClr val="7BF9F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3" name="Rectangle 36"/>
              <p:cNvSpPr>
                <a:spLocks noChangeArrowheads="1"/>
              </p:cNvSpPr>
              <p:nvPr/>
            </p:nvSpPr>
            <p:spPr bwMode="auto">
              <a:xfrm>
                <a:off x="1123" y="2946"/>
                <a:ext cx="7" cy="295"/>
              </a:xfrm>
              <a:prstGeom prst="rect">
                <a:avLst/>
              </a:prstGeom>
              <a:solidFill>
                <a:srgbClr val="7BF8F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4" name="Rectangle 37"/>
              <p:cNvSpPr>
                <a:spLocks noChangeArrowheads="1"/>
              </p:cNvSpPr>
              <p:nvPr/>
            </p:nvSpPr>
            <p:spPr bwMode="auto">
              <a:xfrm>
                <a:off x="1130" y="2946"/>
                <a:ext cx="7" cy="295"/>
              </a:xfrm>
              <a:prstGeom prst="rect">
                <a:avLst/>
              </a:prstGeom>
              <a:solidFill>
                <a:srgbClr val="7AF8F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5" name="Rectangle 38"/>
              <p:cNvSpPr>
                <a:spLocks noChangeArrowheads="1"/>
              </p:cNvSpPr>
              <p:nvPr/>
            </p:nvSpPr>
            <p:spPr bwMode="auto">
              <a:xfrm>
                <a:off x="1137" y="2946"/>
                <a:ext cx="15" cy="295"/>
              </a:xfrm>
              <a:prstGeom prst="rect">
                <a:avLst/>
              </a:prstGeom>
              <a:solidFill>
                <a:srgbClr val="7AF7F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6" name="Rectangle 39"/>
              <p:cNvSpPr>
                <a:spLocks noChangeArrowheads="1"/>
              </p:cNvSpPr>
              <p:nvPr/>
            </p:nvSpPr>
            <p:spPr bwMode="auto">
              <a:xfrm>
                <a:off x="1152" y="2946"/>
                <a:ext cx="7" cy="295"/>
              </a:xfrm>
              <a:prstGeom prst="rect">
                <a:avLst/>
              </a:prstGeom>
              <a:solidFill>
                <a:srgbClr val="79F6F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7" name="Rectangle 40"/>
              <p:cNvSpPr>
                <a:spLocks noChangeArrowheads="1"/>
              </p:cNvSpPr>
              <p:nvPr/>
            </p:nvSpPr>
            <p:spPr bwMode="auto">
              <a:xfrm>
                <a:off x="1159" y="2946"/>
                <a:ext cx="15" cy="295"/>
              </a:xfrm>
              <a:prstGeom prst="rect">
                <a:avLst/>
              </a:prstGeom>
              <a:solidFill>
                <a:srgbClr val="78F5F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8" name="Rectangle 41"/>
              <p:cNvSpPr>
                <a:spLocks noChangeArrowheads="1"/>
              </p:cNvSpPr>
              <p:nvPr/>
            </p:nvSpPr>
            <p:spPr bwMode="auto">
              <a:xfrm>
                <a:off x="1174" y="2946"/>
                <a:ext cx="15" cy="295"/>
              </a:xfrm>
              <a:prstGeom prst="rect">
                <a:avLst/>
              </a:prstGeom>
              <a:solidFill>
                <a:srgbClr val="77F4F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39" name="Rectangle 42"/>
              <p:cNvSpPr>
                <a:spLocks noChangeArrowheads="1"/>
              </p:cNvSpPr>
              <p:nvPr/>
            </p:nvSpPr>
            <p:spPr bwMode="auto">
              <a:xfrm>
                <a:off x="1189" y="2946"/>
                <a:ext cx="14" cy="295"/>
              </a:xfrm>
              <a:prstGeom prst="rect">
                <a:avLst/>
              </a:prstGeom>
              <a:solidFill>
                <a:srgbClr val="76F3F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0" name="Rectangle 43"/>
              <p:cNvSpPr>
                <a:spLocks noChangeArrowheads="1"/>
              </p:cNvSpPr>
              <p:nvPr/>
            </p:nvSpPr>
            <p:spPr bwMode="auto">
              <a:xfrm>
                <a:off x="1203" y="2946"/>
                <a:ext cx="22" cy="295"/>
              </a:xfrm>
              <a:prstGeom prst="rect">
                <a:avLst/>
              </a:prstGeom>
              <a:solidFill>
                <a:srgbClr val="75F2F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1" name="Rectangle 44"/>
              <p:cNvSpPr>
                <a:spLocks noChangeArrowheads="1"/>
              </p:cNvSpPr>
              <p:nvPr/>
            </p:nvSpPr>
            <p:spPr bwMode="auto">
              <a:xfrm>
                <a:off x="1225" y="2946"/>
                <a:ext cx="15" cy="295"/>
              </a:xfrm>
              <a:prstGeom prst="rect">
                <a:avLst/>
              </a:prstGeom>
              <a:solidFill>
                <a:srgbClr val="74F1F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2" name="Rectangle 45"/>
              <p:cNvSpPr>
                <a:spLocks noChangeArrowheads="1"/>
              </p:cNvSpPr>
              <p:nvPr/>
            </p:nvSpPr>
            <p:spPr bwMode="auto">
              <a:xfrm>
                <a:off x="1240" y="2946"/>
                <a:ext cx="15" cy="295"/>
              </a:xfrm>
              <a:prstGeom prst="rect">
                <a:avLst/>
              </a:prstGeom>
              <a:solidFill>
                <a:srgbClr val="73F0F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3" name="Rectangle 46"/>
              <p:cNvSpPr>
                <a:spLocks noChangeArrowheads="1"/>
              </p:cNvSpPr>
              <p:nvPr/>
            </p:nvSpPr>
            <p:spPr bwMode="auto">
              <a:xfrm>
                <a:off x="1255" y="2946"/>
                <a:ext cx="14" cy="295"/>
              </a:xfrm>
              <a:prstGeom prst="rect">
                <a:avLst/>
              </a:prstGeom>
              <a:solidFill>
                <a:srgbClr val="72EFE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4" name="Rectangle 47"/>
              <p:cNvSpPr>
                <a:spLocks noChangeArrowheads="1"/>
              </p:cNvSpPr>
              <p:nvPr/>
            </p:nvSpPr>
            <p:spPr bwMode="auto">
              <a:xfrm>
                <a:off x="1269" y="2946"/>
                <a:ext cx="8" cy="295"/>
              </a:xfrm>
              <a:prstGeom prst="rect">
                <a:avLst/>
              </a:prstGeom>
              <a:solidFill>
                <a:srgbClr val="72EEE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5" name="Rectangle 48"/>
              <p:cNvSpPr>
                <a:spLocks noChangeArrowheads="1"/>
              </p:cNvSpPr>
              <p:nvPr/>
            </p:nvSpPr>
            <p:spPr bwMode="auto">
              <a:xfrm>
                <a:off x="1277" y="2946"/>
                <a:ext cx="7" cy="295"/>
              </a:xfrm>
              <a:prstGeom prst="rect">
                <a:avLst/>
              </a:prstGeom>
              <a:solidFill>
                <a:srgbClr val="71EEE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6" name="Rectangle 49"/>
              <p:cNvSpPr>
                <a:spLocks noChangeArrowheads="1"/>
              </p:cNvSpPr>
              <p:nvPr/>
            </p:nvSpPr>
            <p:spPr bwMode="auto">
              <a:xfrm>
                <a:off x="1284" y="2946"/>
                <a:ext cx="7" cy="295"/>
              </a:xfrm>
              <a:prstGeom prst="rect">
                <a:avLst/>
              </a:prstGeom>
              <a:solidFill>
                <a:srgbClr val="71EDE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7" name="Rectangle 50"/>
              <p:cNvSpPr>
                <a:spLocks noChangeArrowheads="1"/>
              </p:cNvSpPr>
              <p:nvPr/>
            </p:nvSpPr>
            <p:spPr bwMode="auto">
              <a:xfrm>
                <a:off x="1291" y="2946"/>
                <a:ext cx="8" cy="295"/>
              </a:xfrm>
              <a:prstGeom prst="rect">
                <a:avLst/>
              </a:prstGeom>
              <a:solidFill>
                <a:srgbClr val="70EDE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8" name="Rectangle 51"/>
              <p:cNvSpPr>
                <a:spLocks noChangeArrowheads="1"/>
              </p:cNvSpPr>
              <p:nvPr/>
            </p:nvSpPr>
            <p:spPr bwMode="auto">
              <a:xfrm>
                <a:off x="1299" y="2946"/>
                <a:ext cx="14" cy="295"/>
              </a:xfrm>
              <a:prstGeom prst="rect">
                <a:avLst/>
              </a:prstGeom>
              <a:solidFill>
                <a:srgbClr val="70ECE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49" name="Rectangle 52"/>
              <p:cNvSpPr>
                <a:spLocks noChangeArrowheads="1"/>
              </p:cNvSpPr>
              <p:nvPr/>
            </p:nvSpPr>
            <p:spPr bwMode="auto">
              <a:xfrm>
                <a:off x="1313" y="2946"/>
                <a:ext cx="8" cy="295"/>
              </a:xfrm>
              <a:prstGeom prst="rect">
                <a:avLst/>
              </a:prstGeom>
              <a:solidFill>
                <a:srgbClr val="6FEBE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0" name="Rectangle 53"/>
              <p:cNvSpPr>
                <a:spLocks noChangeArrowheads="1"/>
              </p:cNvSpPr>
              <p:nvPr/>
            </p:nvSpPr>
            <p:spPr bwMode="auto">
              <a:xfrm>
                <a:off x="1321" y="2946"/>
                <a:ext cx="7" cy="295"/>
              </a:xfrm>
              <a:prstGeom prst="rect">
                <a:avLst/>
              </a:prstGeom>
              <a:solidFill>
                <a:srgbClr val="6FEAE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1" name="Rectangle 54"/>
              <p:cNvSpPr>
                <a:spLocks noChangeArrowheads="1"/>
              </p:cNvSpPr>
              <p:nvPr/>
            </p:nvSpPr>
            <p:spPr bwMode="auto">
              <a:xfrm>
                <a:off x="1328" y="2946"/>
                <a:ext cx="7" cy="295"/>
              </a:xfrm>
              <a:prstGeom prst="rect">
                <a:avLst/>
              </a:prstGeom>
              <a:solidFill>
                <a:srgbClr val="6EEAE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2" name="Rectangle 55"/>
              <p:cNvSpPr>
                <a:spLocks noChangeArrowheads="1"/>
              </p:cNvSpPr>
              <p:nvPr/>
            </p:nvSpPr>
            <p:spPr bwMode="auto">
              <a:xfrm>
                <a:off x="1335" y="2946"/>
                <a:ext cx="15" cy="295"/>
              </a:xfrm>
              <a:prstGeom prst="rect">
                <a:avLst/>
              </a:prstGeom>
              <a:solidFill>
                <a:srgbClr val="6EE9E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3" name="Rectangle 56"/>
              <p:cNvSpPr>
                <a:spLocks noChangeArrowheads="1"/>
              </p:cNvSpPr>
              <p:nvPr/>
            </p:nvSpPr>
            <p:spPr bwMode="auto">
              <a:xfrm>
                <a:off x="1350" y="2946"/>
                <a:ext cx="15" cy="295"/>
              </a:xfrm>
              <a:prstGeom prst="rect">
                <a:avLst/>
              </a:prstGeom>
              <a:solidFill>
                <a:srgbClr val="6DE8E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4" name="Rectangle 57"/>
              <p:cNvSpPr>
                <a:spLocks noChangeArrowheads="1"/>
              </p:cNvSpPr>
              <p:nvPr/>
            </p:nvSpPr>
            <p:spPr bwMode="auto">
              <a:xfrm>
                <a:off x="1365" y="2946"/>
                <a:ext cx="14" cy="295"/>
              </a:xfrm>
              <a:prstGeom prst="rect">
                <a:avLst/>
              </a:prstGeom>
              <a:solidFill>
                <a:srgbClr val="6CE7E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5" name="Rectangle 58"/>
              <p:cNvSpPr>
                <a:spLocks noChangeArrowheads="1"/>
              </p:cNvSpPr>
              <p:nvPr/>
            </p:nvSpPr>
            <p:spPr bwMode="auto">
              <a:xfrm>
                <a:off x="1379" y="2946"/>
                <a:ext cx="8" cy="295"/>
              </a:xfrm>
              <a:prstGeom prst="rect">
                <a:avLst/>
              </a:prstGeom>
              <a:solidFill>
                <a:srgbClr val="6BE6E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6" name="Rectangle 59"/>
              <p:cNvSpPr>
                <a:spLocks noChangeArrowheads="1"/>
              </p:cNvSpPr>
              <p:nvPr/>
            </p:nvSpPr>
            <p:spPr bwMode="auto">
              <a:xfrm>
                <a:off x="1387" y="2946"/>
                <a:ext cx="14" cy="295"/>
              </a:xfrm>
              <a:prstGeom prst="rect">
                <a:avLst/>
              </a:prstGeom>
              <a:solidFill>
                <a:srgbClr val="6AE5E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7" name="Rectangle 60"/>
              <p:cNvSpPr>
                <a:spLocks noChangeArrowheads="1"/>
              </p:cNvSpPr>
              <p:nvPr/>
            </p:nvSpPr>
            <p:spPr bwMode="auto">
              <a:xfrm>
                <a:off x="1401" y="2946"/>
                <a:ext cx="15" cy="295"/>
              </a:xfrm>
              <a:prstGeom prst="rect">
                <a:avLst/>
              </a:prstGeom>
              <a:solidFill>
                <a:srgbClr val="69E4E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8" name="Rectangle 61"/>
              <p:cNvSpPr>
                <a:spLocks noChangeArrowheads="1"/>
              </p:cNvSpPr>
              <p:nvPr/>
            </p:nvSpPr>
            <p:spPr bwMode="auto">
              <a:xfrm>
                <a:off x="1416" y="2946"/>
                <a:ext cx="15" cy="295"/>
              </a:xfrm>
              <a:prstGeom prst="rect">
                <a:avLst/>
              </a:prstGeom>
              <a:solidFill>
                <a:srgbClr val="68E3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9" name="Rectangle 62"/>
              <p:cNvSpPr>
                <a:spLocks noChangeArrowheads="1"/>
              </p:cNvSpPr>
              <p:nvPr/>
            </p:nvSpPr>
            <p:spPr bwMode="auto">
              <a:xfrm>
                <a:off x="1431" y="2946"/>
                <a:ext cx="7" cy="295"/>
              </a:xfrm>
              <a:prstGeom prst="rect">
                <a:avLst/>
              </a:prstGeom>
              <a:solidFill>
                <a:srgbClr val="68E2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0" name="Rectangle 63"/>
              <p:cNvSpPr>
                <a:spLocks noChangeArrowheads="1"/>
              </p:cNvSpPr>
              <p:nvPr/>
            </p:nvSpPr>
            <p:spPr bwMode="auto">
              <a:xfrm>
                <a:off x="1438" y="2946"/>
                <a:ext cx="7" cy="295"/>
              </a:xfrm>
              <a:prstGeom prst="rect">
                <a:avLst/>
              </a:prstGeom>
              <a:solidFill>
                <a:srgbClr val="6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1" name="Rectangle 64"/>
              <p:cNvSpPr>
                <a:spLocks noChangeArrowheads="1"/>
              </p:cNvSpPr>
              <p:nvPr/>
            </p:nvSpPr>
            <p:spPr bwMode="auto">
              <a:xfrm>
                <a:off x="1445" y="2946"/>
                <a:ext cx="8" cy="295"/>
              </a:xfrm>
              <a:prstGeom prst="rect">
                <a:avLst/>
              </a:prstGeom>
              <a:solidFill>
                <a:srgbClr val="67E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2" name="Rectangle 65"/>
              <p:cNvSpPr>
                <a:spLocks noChangeArrowheads="1"/>
              </p:cNvSpPr>
              <p:nvPr/>
            </p:nvSpPr>
            <p:spPr bwMode="auto">
              <a:xfrm>
                <a:off x="1453" y="2946"/>
                <a:ext cx="7" cy="295"/>
              </a:xfrm>
              <a:prstGeom prst="rect">
                <a:avLst/>
              </a:prstGeom>
              <a:solidFill>
                <a:srgbClr val="6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3" name="Rectangle 66"/>
              <p:cNvSpPr>
                <a:spLocks noChangeArrowheads="1"/>
              </p:cNvSpPr>
              <p:nvPr/>
            </p:nvSpPr>
            <p:spPr bwMode="auto">
              <a:xfrm>
                <a:off x="601" y="2946"/>
                <a:ext cx="859" cy="295"/>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4" name="Rectangle 67"/>
              <p:cNvSpPr>
                <a:spLocks noChangeArrowheads="1"/>
              </p:cNvSpPr>
              <p:nvPr/>
            </p:nvSpPr>
            <p:spPr bwMode="auto">
              <a:xfrm>
                <a:off x="682" y="2986"/>
                <a:ext cx="44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smtClean="0">
                    <a:ln>
                      <a:noFill/>
                    </a:ln>
                    <a:solidFill>
                      <a:srgbClr val="000000"/>
                    </a:solidFill>
                    <a:effectLst/>
                    <a:latin typeface="Arial" pitchFamily="34" charset="0"/>
                    <a:cs typeface="Arial" pitchFamily="34" charset="0"/>
                  </a:rPr>
                  <a:t>KISKAN Server</a:t>
                </a:r>
                <a:endParaRPr kumimoji="0" lang="sk-SK" sz="2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ctangle 68"/>
              <p:cNvSpPr>
                <a:spLocks noChangeArrowheads="1"/>
              </p:cNvSpPr>
              <p:nvPr/>
            </p:nvSpPr>
            <p:spPr bwMode="auto">
              <a:xfrm>
                <a:off x="1350" y="2968"/>
                <a:ext cx="73" cy="72"/>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6" name="Rectangle 69"/>
              <p:cNvSpPr>
                <a:spLocks noChangeArrowheads="1"/>
              </p:cNvSpPr>
              <p:nvPr/>
            </p:nvSpPr>
            <p:spPr bwMode="auto">
              <a:xfrm>
                <a:off x="1350" y="2968"/>
                <a:ext cx="73" cy="72"/>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7" name="Rectangle 70"/>
              <p:cNvSpPr>
                <a:spLocks noChangeArrowheads="1"/>
              </p:cNvSpPr>
              <p:nvPr/>
            </p:nvSpPr>
            <p:spPr bwMode="auto">
              <a:xfrm>
                <a:off x="1328" y="2977"/>
                <a:ext cx="44" cy="18"/>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8" name="Rectangle 71"/>
              <p:cNvSpPr>
                <a:spLocks noChangeArrowheads="1"/>
              </p:cNvSpPr>
              <p:nvPr/>
            </p:nvSpPr>
            <p:spPr bwMode="auto">
              <a:xfrm>
                <a:off x="1328" y="2977"/>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9" name="Rectangle 72"/>
              <p:cNvSpPr>
                <a:spLocks noChangeArrowheads="1"/>
              </p:cNvSpPr>
              <p:nvPr/>
            </p:nvSpPr>
            <p:spPr bwMode="auto">
              <a:xfrm>
                <a:off x="1328" y="3008"/>
                <a:ext cx="44" cy="18"/>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0" name="Rectangle 73"/>
              <p:cNvSpPr>
                <a:spLocks noChangeArrowheads="1"/>
              </p:cNvSpPr>
              <p:nvPr/>
            </p:nvSpPr>
            <p:spPr bwMode="auto">
              <a:xfrm>
                <a:off x="1328" y="3008"/>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1" name="Rectangle 74"/>
              <p:cNvSpPr>
                <a:spLocks noChangeArrowheads="1"/>
              </p:cNvSpPr>
              <p:nvPr/>
            </p:nvSpPr>
            <p:spPr bwMode="auto">
              <a:xfrm>
                <a:off x="3383" y="3093"/>
                <a:ext cx="844" cy="265"/>
              </a:xfrm>
              <a:prstGeom prst="rect">
                <a:avLst/>
              </a:prstGeom>
              <a:solidFill>
                <a:srgbClr val="C0BF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2" name="Rectangle 75"/>
              <p:cNvSpPr>
                <a:spLocks noChangeArrowheads="1"/>
              </p:cNvSpPr>
              <p:nvPr/>
            </p:nvSpPr>
            <p:spPr bwMode="auto">
              <a:xfrm>
                <a:off x="3383" y="3093"/>
                <a:ext cx="844" cy="265"/>
              </a:xfrm>
              <a:prstGeom prst="rect">
                <a:avLst/>
              </a:prstGeom>
              <a:noFill/>
              <a:ln w="7" cap="sq">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3" name="Rectangle 76"/>
              <p:cNvSpPr>
                <a:spLocks noChangeArrowheads="1"/>
              </p:cNvSpPr>
              <p:nvPr/>
            </p:nvSpPr>
            <p:spPr bwMode="auto">
              <a:xfrm>
                <a:off x="3361" y="3080"/>
                <a:ext cx="433" cy="264"/>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4" name="Rectangle 77"/>
              <p:cNvSpPr>
                <a:spLocks noChangeArrowheads="1"/>
              </p:cNvSpPr>
              <p:nvPr/>
            </p:nvSpPr>
            <p:spPr bwMode="auto">
              <a:xfrm>
                <a:off x="3794" y="3080"/>
                <a:ext cx="15" cy="264"/>
              </a:xfrm>
              <a:prstGeom prst="rect">
                <a:avLst/>
              </a:prstGeom>
              <a:solidFill>
                <a:srgbClr val="7FFEF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5" name="Rectangle 78"/>
              <p:cNvSpPr>
                <a:spLocks noChangeArrowheads="1"/>
              </p:cNvSpPr>
              <p:nvPr/>
            </p:nvSpPr>
            <p:spPr bwMode="auto">
              <a:xfrm>
                <a:off x="3809" y="3080"/>
                <a:ext cx="7" cy="264"/>
              </a:xfrm>
              <a:prstGeom prst="rect">
                <a:avLst/>
              </a:prstGeom>
              <a:solidFill>
                <a:srgbClr val="7FFDF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6" name="Rectangle 79"/>
              <p:cNvSpPr>
                <a:spLocks noChangeArrowheads="1"/>
              </p:cNvSpPr>
              <p:nvPr/>
            </p:nvSpPr>
            <p:spPr bwMode="auto">
              <a:xfrm>
                <a:off x="3816" y="3080"/>
                <a:ext cx="7" cy="264"/>
              </a:xfrm>
              <a:prstGeom prst="rect">
                <a:avLst/>
              </a:prstGeom>
              <a:solidFill>
                <a:srgbClr val="7EFDF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7" name="Rectangle 80"/>
              <p:cNvSpPr>
                <a:spLocks noChangeArrowheads="1"/>
              </p:cNvSpPr>
              <p:nvPr/>
            </p:nvSpPr>
            <p:spPr bwMode="auto">
              <a:xfrm>
                <a:off x="3823" y="3080"/>
                <a:ext cx="8" cy="264"/>
              </a:xfrm>
              <a:prstGeom prst="rect">
                <a:avLst/>
              </a:prstGeom>
              <a:solidFill>
                <a:srgbClr val="7EFCF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8" name="Rectangle 81"/>
              <p:cNvSpPr>
                <a:spLocks noChangeArrowheads="1"/>
              </p:cNvSpPr>
              <p:nvPr/>
            </p:nvSpPr>
            <p:spPr bwMode="auto">
              <a:xfrm>
                <a:off x="3831" y="3080"/>
                <a:ext cx="14" cy="264"/>
              </a:xfrm>
              <a:prstGeom prst="rect">
                <a:avLst/>
              </a:prstGeom>
              <a:solidFill>
                <a:srgbClr val="7DFBF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9" name="Rectangle 82"/>
              <p:cNvSpPr>
                <a:spLocks noChangeArrowheads="1"/>
              </p:cNvSpPr>
              <p:nvPr/>
            </p:nvSpPr>
            <p:spPr bwMode="auto">
              <a:xfrm>
                <a:off x="3845" y="3080"/>
                <a:ext cx="15" cy="264"/>
              </a:xfrm>
              <a:prstGeom prst="rect">
                <a:avLst/>
              </a:prstGeom>
              <a:solidFill>
                <a:srgbClr val="7CFAF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0" name="Rectangle 83"/>
              <p:cNvSpPr>
                <a:spLocks noChangeArrowheads="1"/>
              </p:cNvSpPr>
              <p:nvPr/>
            </p:nvSpPr>
            <p:spPr bwMode="auto">
              <a:xfrm>
                <a:off x="3860" y="3080"/>
                <a:ext cx="7" cy="264"/>
              </a:xfrm>
              <a:prstGeom prst="rect">
                <a:avLst/>
              </a:prstGeom>
              <a:solidFill>
                <a:srgbClr val="7CF9F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1" name="Rectangle 84"/>
              <p:cNvSpPr>
                <a:spLocks noChangeArrowheads="1"/>
              </p:cNvSpPr>
              <p:nvPr/>
            </p:nvSpPr>
            <p:spPr bwMode="auto">
              <a:xfrm>
                <a:off x="3867" y="3080"/>
                <a:ext cx="8" cy="264"/>
              </a:xfrm>
              <a:prstGeom prst="rect">
                <a:avLst/>
              </a:prstGeom>
              <a:solidFill>
                <a:srgbClr val="7BF9F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2" name="Rectangle 85"/>
              <p:cNvSpPr>
                <a:spLocks noChangeArrowheads="1"/>
              </p:cNvSpPr>
              <p:nvPr/>
            </p:nvSpPr>
            <p:spPr bwMode="auto">
              <a:xfrm>
                <a:off x="3875" y="3080"/>
                <a:ext cx="7" cy="264"/>
              </a:xfrm>
              <a:prstGeom prst="rect">
                <a:avLst/>
              </a:prstGeom>
              <a:solidFill>
                <a:srgbClr val="7BF8F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3" name="Rectangle 86"/>
              <p:cNvSpPr>
                <a:spLocks noChangeArrowheads="1"/>
              </p:cNvSpPr>
              <p:nvPr/>
            </p:nvSpPr>
            <p:spPr bwMode="auto">
              <a:xfrm>
                <a:off x="3882" y="3080"/>
                <a:ext cx="7" cy="264"/>
              </a:xfrm>
              <a:prstGeom prst="rect">
                <a:avLst/>
              </a:prstGeom>
              <a:solidFill>
                <a:srgbClr val="7AF8F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4" name="Rectangle 87"/>
              <p:cNvSpPr>
                <a:spLocks noChangeArrowheads="1"/>
              </p:cNvSpPr>
              <p:nvPr/>
            </p:nvSpPr>
            <p:spPr bwMode="auto">
              <a:xfrm>
                <a:off x="3889" y="3080"/>
                <a:ext cx="8" cy="264"/>
              </a:xfrm>
              <a:prstGeom prst="rect">
                <a:avLst/>
              </a:prstGeom>
              <a:solidFill>
                <a:srgbClr val="7AF7F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5" name="Rectangle 88"/>
              <p:cNvSpPr>
                <a:spLocks noChangeArrowheads="1"/>
              </p:cNvSpPr>
              <p:nvPr/>
            </p:nvSpPr>
            <p:spPr bwMode="auto">
              <a:xfrm>
                <a:off x="3897" y="3080"/>
                <a:ext cx="14" cy="264"/>
              </a:xfrm>
              <a:prstGeom prst="rect">
                <a:avLst/>
              </a:prstGeom>
              <a:solidFill>
                <a:srgbClr val="79F6F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6" name="Rectangle 89"/>
              <p:cNvSpPr>
                <a:spLocks noChangeArrowheads="1"/>
              </p:cNvSpPr>
              <p:nvPr/>
            </p:nvSpPr>
            <p:spPr bwMode="auto">
              <a:xfrm>
                <a:off x="3911" y="3080"/>
                <a:ext cx="15" cy="264"/>
              </a:xfrm>
              <a:prstGeom prst="rect">
                <a:avLst/>
              </a:prstGeom>
              <a:solidFill>
                <a:srgbClr val="78F5F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7" name="Rectangle 90"/>
              <p:cNvSpPr>
                <a:spLocks noChangeArrowheads="1"/>
              </p:cNvSpPr>
              <p:nvPr/>
            </p:nvSpPr>
            <p:spPr bwMode="auto">
              <a:xfrm>
                <a:off x="3926" y="3080"/>
                <a:ext cx="15" cy="264"/>
              </a:xfrm>
              <a:prstGeom prst="rect">
                <a:avLst/>
              </a:prstGeom>
              <a:solidFill>
                <a:srgbClr val="77F4F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8" name="Rectangle 91"/>
              <p:cNvSpPr>
                <a:spLocks noChangeArrowheads="1"/>
              </p:cNvSpPr>
              <p:nvPr/>
            </p:nvSpPr>
            <p:spPr bwMode="auto">
              <a:xfrm>
                <a:off x="3941" y="3080"/>
                <a:ext cx="14" cy="264"/>
              </a:xfrm>
              <a:prstGeom prst="rect">
                <a:avLst/>
              </a:prstGeom>
              <a:solidFill>
                <a:srgbClr val="76F3F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9" name="Rectangle 92"/>
              <p:cNvSpPr>
                <a:spLocks noChangeArrowheads="1"/>
              </p:cNvSpPr>
              <p:nvPr/>
            </p:nvSpPr>
            <p:spPr bwMode="auto">
              <a:xfrm>
                <a:off x="3955" y="3080"/>
                <a:ext cx="15" cy="264"/>
              </a:xfrm>
              <a:prstGeom prst="rect">
                <a:avLst/>
              </a:prstGeom>
              <a:solidFill>
                <a:srgbClr val="75F2F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0" name="Rectangle 93"/>
              <p:cNvSpPr>
                <a:spLocks noChangeArrowheads="1"/>
              </p:cNvSpPr>
              <p:nvPr/>
            </p:nvSpPr>
            <p:spPr bwMode="auto">
              <a:xfrm>
                <a:off x="3970" y="3080"/>
                <a:ext cx="22" cy="264"/>
              </a:xfrm>
              <a:prstGeom prst="rect">
                <a:avLst/>
              </a:prstGeom>
              <a:solidFill>
                <a:srgbClr val="74F1F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1" name="Rectangle 94"/>
              <p:cNvSpPr>
                <a:spLocks noChangeArrowheads="1"/>
              </p:cNvSpPr>
              <p:nvPr/>
            </p:nvSpPr>
            <p:spPr bwMode="auto">
              <a:xfrm>
                <a:off x="3992" y="3080"/>
                <a:ext cx="15" cy="264"/>
              </a:xfrm>
              <a:prstGeom prst="rect">
                <a:avLst/>
              </a:prstGeom>
              <a:solidFill>
                <a:srgbClr val="73F0F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2" name="Rectangle 95"/>
              <p:cNvSpPr>
                <a:spLocks noChangeArrowheads="1"/>
              </p:cNvSpPr>
              <p:nvPr/>
            </p:nvSpPr>
            <p:spPr bwMode="auto">
              <a:xfrm>
                <a:off x="4007" y="3080"/>
                <a:ext cx="7" cy="264"/>
              </a:xfrm>
              <a:prstGeom prst="rect">
                <a:avLst/>
              </a:prstGeom>
              <a:solidFill>
                <a:srgbClr val="72EFE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3" name="Rectangle 96"/>
              <p:cNvSpPr>
                <a:spLocks noChangeArrowheads="1"/>
              </p:cNvSpPr>
              <p:nvPr/>
            </p:nvSpPr>
            <p:spPr bwMode="auto">
              <a:xfrm>
                <a:off x="4014" y="3080"/>
                <a:ext cx="7" cy="264"/>
              </a:xfrm>
              <a:prstGeom prst="rect">
                <a:avLst/>
              </a:prstGeom>
              <a:solidFill>
                <a:srgbClr val="72EEE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4" name="Rectangle 97"/>
              <p:cNvSpPr>
                <a:spLocks noChangeArrowheads="1"/>
              </p:cNvSpPr>
              <p:nvPr/>
            </p:nvSpPr>
            <p:spPr bwMode="auto">
              <a:xfrm>
                <a:off x="4021" y="3080"/>
                <a:ext cx="8" cy="264"/>
              </a:xfrm>
              <a:prstGeom prst="rect">
                <a:avLst/>
              </a:prstGeom>
              <a:solidFill>
                <a:srgbClr val="71EEE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5" name="Rectangle 98"/>
              <p:cNvSpPr>
                <a:spLocks noChangeArrowheads="1"/>
              </p:cNvSpPr>
              <p:nvPr/>
            </p:nvSpPr>
            <p:spPr bwMode="auto">
              <a:xfrm>
                <a:off x="4029" y="3080"/>
                <a:ext cx="15" cy="264"/>
              </a:xfrm>
              <a:prstGeom prst="rect">
                <a:avLst/>
              </a:prstGeom>
              <a:solidFill>
                <a:srgbClr val="71EDE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6" name="Rectangle 99"/>
              <p:cNvSpPr>
                <a:spLocks noChangeArrowheads="1"/>
              </p:cNvSpPr>
              <p:nvPr/>
            </p:nvSpPr>
            <p:spPr bwMode="auto">
              <a:xfrm>
                <a:off x="4044" y="3080"/>
                <a:ext cx="14" cy="264"/>
              </a:xfrm>
              <a:prstGeom prst="rect">
                <a:avLst/>
              </a:prstGeom>
              <a:solidFill>
                <a:srgbClr val="70ECE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7" name="Rectangle 100"/>
              <p:cNvSpPr>
                <a:spLocks noChangeArrowheads="1"/>
              </p:cNvSpPr>
              <p:nvPr/>
            </p:nvSpPr>
            <p:spPr bwMode="auto">
              <a:xfrm>
                <a:off x="4058" y="3080"/>
                <a:ext cx="15" cy="264"/>
              </a:xfrm>
              <a:prstGeom prst="rect">
                <a:avLst/>
              </a:prstGeom>
              <a:solidFill>
                <a:srgbClr val="6FEBE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8" name="Rectangle 101"/>
              <p:cNvSpPr>
                <a:spLocks noChangeArrowheads="1"/>
              </p:cNvSpPr>
              <p:nvPr/>
            </p:nvSpPr>
            <p:spPr bwMode="auto">
              <a:xfrm>
                <a:off x="4073" y="3080"/>
                <a:ext cx="7" cy="264"/>
              </a:xfrm>
              <a:prstGeom prst="rect">
                <a:avLst/>
              </a:prstGeom>
              <a:solidFill>
                <a:srgbClr val="6FEAE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9" name="Rectangle 102"/>
              <p:cNvSpPr>
                <a:spLocks noChangeArrowheads="1"/>
              </p:cNvSpPr>
              <p:nvPr/>
            </p:nvSpPr>
            <p:spPr bwMode="auto">
              <a:xfrm>
                <a:off x="4080" y="3080"/>
                <a:ext cx="15" cy="264"/>
              </a:xfrm>
              <a:prstGeom prst="rect">
                <a:avLst/>
              </a:prstGeom>
              <a:solidFill>
                <a:srgbClr val="6EE9E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0" name="Rectangle 103"/>
              <p:cNvSpPr>
                <a:spLocks noChangeArrowheads="1"/>
              </p:cNvSpPr>
              <p:nvPr/>
            </p:nvSpPr>
            <p:spPr bwMode="auto">
              <a:xfrm>
                <a:off x="4095" y="3080"/>
                <a:ext cx="15" cy="264"/>
              </a:xfrm>
              <a:prstGeom prst="rect">
                <a:avLst/>
              </a:prstGeom>
              <a:solidFill>
                <a:srgbClr val="6DE8E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1" name="Rectangle 104"/>
              <p:cNvSpPr>
                <a:spLocks noChangeArrowheads="1"/>
              </p:cNvSpPr>
              <p:nvPr/>
            </p:nvSpPr>
            <p:spPr bwMode="auto">
              <a:xfrm>
                <a:off x="4110" y="3080"/>
                <a:ext cx="14" cy="264"/>
              </a:xfrm>
              <a:prstGeom prst="rect">
                <a:avLst/>
              </a:prstGeom>
              <a:solidFill>
                <a:srgbClr val="6CE7E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2" name="Rectangle 105"/>
              <p:cNvSpPr>
                <a:spLocks noChangeArrowheads="1"/>
              </p:cNvSpPr>
              <p:nvPr/>
            </p:nvSpPr>
            <p:spPr bwMode="auto">
              <a:xfrm>
                <a:off x="4124" y="3080"/>
                <a:ext cx="15" cy="264"/>
              </a:xfrm>
              <a:prstGeom prst="rect">
                <a:avLst/>
              </a:prstGeom>
              <a:solidFill>
                <a:srgbClr val="6BE6E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3" name="Rectangle 106"/>
              <p:cNvSpPr>
                <a:spLocks noChangeArrowheads="1"/>
              </p:cNvSpPr>
              <p:nvPr/>
            </p:nvSpPr>
            <p:spPr bwMode="auto">
              <a:xfrm>
                <a:off x="4139" y="3080"/>
                <a:ext cx="7" cy="264"/>
              </a:xfrm>
              <a:prstGeom prst="rect">
                <a:avLst/>
              </a:prstGeom>
              <a:solidFill>
                <a:srgbClr val="6AE5E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4" name="Rectangle 107"/>
              <p:cNvSpPr>
                <a:spLocks noChangeArrowheads="1"/>
              </p:cNvSpPr>
              <p:nvPr/>
            </p:nvSpPr>
            <p:spPr bwMode="auto">
              <a:xfrm>
                <a:off x="4146" y="3080"/>
                <a:ext cx="15" cy="264"/>
              </a:xfrm>
              <a:prstGeom prst="rect">
                <a:avLst/>
              </a:prstGeom>
              <a:solidFill>
                <a:srgbClr val="69E4E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5" name="Rectangle 108"/>
              <p:cNvSpPr>
                <a:spLocks noChangeArrowheads="1"/>
              </p:cNvSpPr>
              <p:nvPr/>
            </p:nvSpPr>
            <p:spPr bwMode="auto">
              <a:xfrm>
                <a:off x="4161" y="3080"/>
                <a:ext cx="7" cy="264"/>
              </a:xfrm>
              <a:prstGeom prst="rect">
                <a:avLst/>
              </a:prstGeom>
              <a:solidFill>
                <a:srgbClr val="69E3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 name="Rectangle 109"/>
              <p:cNvSpPr>
                <a:spLocks noChangeArrowheads="1"/>
              </p:cNvSpPr>
              <p:nvPr/>
            </p:nvSpPr>
            <p:spPr bwMode="auto">
              <a:xfrm>
                <a:off x="4168" y="3080"/>
                <a:ext cx="8" cy="264"/>
              </a:xfrm>
              <a:prstGeom prst="rect">
                <a:avLst/>
              </a:prstGeom>
              <a:solidFill>
                <a:srgbClr val="68E3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7" name="Rectangle 110"/>
              <p:cNvSpPr>
                <a:spLocks noChangeArrowheads="1"/>
              </p:cNvSpPr>
              <p:nvPr/>
            </p:nvSpPr>
            <p:spPr bwMode="auto">
              <a:xfrm>
                <a:off x="4176" y="3080"/>
                <a:ext cx="7" cy="264"/>
              </a:xfrm>
              <a:prstGeom prst="rect">
                <a:avLst/>
              </a:prstGeom>
              <a:solidFill>
                <a:srgbClr val="68E2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 name="Rectangle 111"/>
              <p:cNvSpPr>
                <a:spLocks noChangeArrowheads="1"/>
              </p:cNvSpPr>
              <p:nvPr/>
            </p:nvSpPr>
            <p:spPr bwMode="auto">
              <a:xfrm>
                <a:off x="4183" y="3080"/>
                <a:ext cx="7" cy="264"/>
              </a:xfrm>
              <a:prstGeom prst="rect">
                <a:avLst/>
              </a:prstGeom>
              <a:solidFill>
                <a:srgbClr val="6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9" name="Rectangle 112"/>
              <p:cNvSpPr>
                <a:spLocks noChangeArrowheads="1"/>
              </p:cNvSpPr>
              <p:nvPr/>
            </p:nvSpPr>
            <p:spPr bwMode="auto">
              <a:xfrm>
                <a:off x="4190" y="3080"/>
                <a:ext cx="8" cy="264"/>
              </a:xfrm>
              <a:prstGeom prst="rect">
                <a:avLst/>
              </a:prstGeom>
              <a:solidFill>
                <a:srgbClr val="67E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0" name="Rectangle 113"/>
              <p:cNvSpPr>
                <a:spLocks noChangeArrowheads="1"/>
              </p:cNvSpPr>
              <p:nvPr/>
            </p:nvSpPr>
            <p:spPr bwMode="auto">
              <a:xfrm>
                <a:off x="4198" y="3080"/>
                <a:ext cx="7" cy="264"/>
              </a:xfrm>
              <a:prstGeom prst="rect">
                <a:avLst/>
              </a:prstGeom>
              <a:solidFill>
                <a:srgbClr val="6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1" name="Rectangle 114"/>
              <p:cNvSpPr>
                <a:spLocks noChangeArrowheads="1"/>
              </p:cNvSpPr>
              <p:nvPr/>
            </p:nvSpPr>
            <p:spPr bwMode="auto">
              <a:xfrm>
                <a:off x="3361" y="3080"/>
                <a:ext cx="844" cy="264"/>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2" name="Rectangle 115"/>
              <p:cNvSpPr>
                <a:spLocks noChangeArrowheads="1"/>
              </p:cNvSpPr>
              <p:nvPr/>
            </p:nvSpPr>
            <p:spPr bwMode="auto">
              <a:xfrm>
                <a:off x="3398" y="3120"/>
                <a:ext cx="52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smtClean="0">
                    <a:ln>
                      <a:noFill/>
                    </a:ln>
                    <a:solidFill>
                      <a:srgbClr val="000000"/>
                    </a:solidFill>
                    <a:effectLst/>
                    <a:latin typeface="Arial" pitchFamily="34" charset="0"/>
                    <a:cs typeface="Arial" pitchFamily="34" charset="0"/>
                  </a:rPr>
                  <a:t>KISKAN Windows</a:t>
                </a:r>
                <a:endParaRPr kumimoji="0" lang="sk-SK" sz="2800" b="0" i="0" u="none" strike="noStrike" cap="none" normalizeH="0" baseline="0" smtClean="0">
                  <a:ln>
                    <a:noFill/>
                  </a:ln>
                  <a:solidFill>
                    <a:schemeClr val="tx1"/>
                  </a:solidFill>
                  <a:effectLst/>
                  <a:latin typeface="Arial" pitchFamily="34" charset="0"/>
                  <a:cs typeface="Arial" pitchFamily="34" charset="0"/>
                </a:endParaRPr>
              </a:p>
            </p:txBody>
          </p:sp>
          <p:sp>
            <p:nvSpPr>
              <p:cNvPr id="213" name="Rectangle 116"/>
              <p:cNvSpPr>
                <a:spLocks noChangeArrowheads="1"/>
              </p:cNvSpPr>
              <p:nvPr/>
            </p:nvSpPr>
            <p:spPr bwMode="auto">
              <a:xfrm>
                <a:off x="4095" y="3102"/>
                <a:ext cx="73" cy="72"/>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4" name="Rectangle 117"/>
              <p:cNvSpPr>
                <a:spLocks noChangeArrowheads="1"/>
              </p:cNvSpPr>
              <p:nvPr/>
            </p:nvSpPr>
            <p:spPr bwMode="auto">
              <a:xfrm>
                <a:off x="4095" y="3102"/>
                <a:ext cx="73" cy="72"/>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5" name="Rectangle 118"/>
              <p:cNvSpPr>
                <a:spLocks noChangeArrowheads="1"/>
              </p:cNvSpPr>
              <p:nvPr/>
            </p:nvSpPr>
            <p:spPr bwMode="auto">
              <a:xfrm>
                <a:off x="4073" y="3111"/>
                <a:ext cx="44" cy="18"/>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6" name="Rectangle 119"/>
              <p:cNvSpPr>
                <a:spLocks noChangeArrowheads="1"/>
              </p:cNvSpPr>
              <p:nvPr/>
            </p:nvSpPr>
            <p:spPr bwMode="auto">
              <a:xfrm>
                <a:off x="4073" y="3111"/>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7" name="Rectangle 120"/>
              <p:cNvSpPr>
                <a:spLocks noChangeArrowheads="1"/>
              </p:cNvSpPr>
              <p:nvPr/>
            </p:nvSpPr>
            <p:spPr bwMode="auto">
              <a:xfrm>
                <a:off x="4073" y="3143"/>
                <a:ext cx="44" cy="18"/>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8" name="Rectangle 121"/>
              <p:cNvSpPr>
                <a:spLocks noChangeArrowheads="1"/>
              </p:cNvSpPr>
              <p:nvPr/>
            </p:nvSpPr>
            <p:spPr bwMode="auto">
              <a:xfrm>
                <a:off x="4073" y="3143"/>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9" name="Rectangle 122"/>
              <p:cNvSpPr>
                <a:spLocks noChangeArrowheads="1"/>
              </p:cNvSpPr>
              <p:nvPr/>
            </p:nvSpPr>
            <p:spPr bwMode="auto">
              <a:xfrm>
                <a:off x="2040" y="576"/>
                <a:ext cx="800" cy="264"/>
              </a:xfrm>
              <a:prstGeom prst="rect">
                <a:avLst/>
              </a:prstGeom>
              <a:solidFill>
                <a:srgbClr val="C0BF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0" name="Rectangle 123"/>
              <p:cNvSpPr>
                <a:spLocks noChangeArrowheads="1"/>
              </p:cNvSpPr>
              <p:nvPr/>
            </p:nvSpPr>
            <p:spPr bwMode="auto">
              <a:xfrm>
                <a:off x="2040" y="576"/>
                <a:ext cx="800" cy="264"/>
              </a:xfrm>
              <a:prstGeom prst="rect">
                <a:avLst/>
              </a:prstGeom>
              <a:noFill/>
              <a:ln w="7" cap="sq">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1" name="Rectangle 124"/>
              <p:cNvSpPr>
                <a:spLocks noChangeArrowheads="1"/>
              </p:cNvSpPr>
              <p:nvPr/>
            </p:nvSpPr>
            <p:spPr bwMode="auto">
              <a:xfrm>
                <a:off x="2018" y="562"/>
                <a:ext cx="411" cy="265"/>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2" name="Rectangle 125"/>
              <p:cNvSpPr>
                <a:spLocks noChangeArrowheads="1"/>
              </p:cNvSpPr>
              <p:nvPr/>
            </p:nvSpPr>
            <p:spPr bwMode="auto">
              <a:xfrm>
                <a:off x="2429" y="562"/>
                <a:ext cx="15" cy="265"/>
              </a:xfrm>
              <a:prstGeom prst="rect">
                <a:avLst/>
              </a:prstGeom>
              <a:solidFill>
                <a:srgbClr val="7FFEF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3" name="Rectangle 126"/>
              <p:cNvSpPr>
                <a:spLocks noChangeArrowheads="1"/>
              </p:cNvSpPr>
              <p:nvPr/>
            </p:nvSpPr>
            <p:spPr bwMode="auto">
              <a:xfrm>
                <a:off x="2444" y="562"/>
                <a:ext cx="7" cy="265"/>
              </a:xfrm>
              <a:prstGeom prst="rect">
                <a:avLst/>
              </a:prstGeom>
              <a:solidFill>
                <a:srgbClr val="7EFDF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4" name="Rectangle 127"/>
              <p:cNvSpPr>
                <a:spLocks noChangeArrowheads="1"/>
              </p:cNvSpPr>
              <p:nvPr/>
            </p:nvSpPr>
            <p:spPr bwMode="auto">
              <a:xfrm>
                <a:off x="2451" y="562"/>
                <a:ext cx="15" cy="265"/>
              </a:xfrm>
              <a:prstGeom prst="rect">
                <a:avLst/>
              </a:prstGeom>
              <a:solidFill>
                <a:srgbClr val="7EFCF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5" name="Rectangle 128"/>
              <p:cNvSpPr>
                <a:spLocks noChangeArrowheads="1"/>
              </p:cNvSpPr>
              <p:nvPr/>
            </p:nvSpPr>
            <p:spPr bwMode="auto">
              <a:xfrm>
                <a:off x="2466" y="562"/>
                <a:ext cx="14" cy="265"/>
              </a:xfrm>
              <a:prstGeom prst="rect">
                <a:avLst/>
              </a:prstGeom>
              <a:solidFill>
                <a:srgbClr val="7DFBF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6" name="Rectangle 129"/>
              <p:cNvSpPr>
                <a:spLocks noChangeArrowheads="1"/>
              </p:cNvSpPr>
              <p:nvPr/>
            </p:nvSpPr>
            <p:spPr bwMode="auto">
              <a:xfrm>
                <a:off x="2480" y="562"/>
                <a:ext cx="8" cy="265"/>
              </a:xfrm>
              <a:prstGeom prst="rect">
                <a:avLst/>
              </a:prstGeom>
              <a:solidFill>
                <a:srgbClr val="7CFAF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7" name="Rectangle 130"/>
              <p:cNvSpPr>
                <a:spLocks noChangeArrowheads="1"/>
              </p:cNvSpPr>
              <p:nvPr/>
            </p:nvSpPr>
            <p:spPr bwMode="auto">
              <a:xfrm>
                <a:off x="2488" y="562"/>
                <a:ext cx="7" cy="265"/>
              </a:xfrm>
              <a:prstGeom prst="rect">
                <a:avLst/>
              </a:prstGeom>
              <a:solidFill>
                <a:srgbClr val="7CF9F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8" name="Rectangle 131"/>
              <p:cNvSpPr>
                <a:spLocks noChangeArrowheads="1"/>
              </p:cNvSpPr>
              <p:nvPr/>
            </p:nvSpPr>
            <p:spPr bwMode="auto">
              <a:xfrm>
                <a:off x="2495" y="562"/>
                <a:ext cx="7" cy="265"/>
              </a:xfrm>
              <a:prstGeom prst="rect">
                <a:avLst/>
              </a:prstGeom>
              <a:solidFill>
                <a:srgbClr val="7BF9F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9" name="Rectangle 132"/>
              <p:cNvSpPr>
                <a:spLocks noChangeArrowheads="1"/>
              </p:cNvSpPr>
              <p:nvPr/>
            </p:nvSpPr>
            <p:spPr bwMode="auto">
              <a:xfrm>
                <a:off x="2502" y="562"/>
                <a:ext cx="15" cy="265"/>
              </a:xfrm>
              <a:prstGeom prst="rect">
                <a:avLst/>
              </a:prstGeom>
              <a:solidFill>
                <a:srgbClr val="7BF8F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0" name="Rectangle 133"/>
              <p:cNvSpPr>
                <a:spLocks noChangeArrowheads="1"/>
              </p:cNvSpPr>
              <p:nvPr/>
            </p:nvSpPr>
            <p:spPr bwMode="auto">
              <a:xfrm>
                <a:off x="2517" y="562"/>
                <a:ext cx="15" cy="265"/>
              </a:xfrm>
              <a:prstGeom prst="rect">
                <a:avLst/>
              </a:prstGeom>
              <a:solidFill>
                <a:srgbClr val="7AF7F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1" name="Rectangle 134"/>
              <p:cNvSpPr>
                <a:spLocks noChangeArrowheads="1"/>
              </p:cNvSpPr>
              <p:nvPr/>
            </p:nvSpPr>
            <p:spPr bwMode="auto">
              <a:xfrm>
                <a:off x="2532" y="562"/>
                <a:ext cx="7" cy="265"/>
              </a:xfrm>
              <a:prstGeom prst="rect">
                <a:avLst/>
              </a:prstGeom>
              <a:solidFill>
                <a:srgbClr val="79F6F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2" name="Rectangle 135"/>
              <p:cNvSpPr>
                <a:spLocks noChangeArrowheads="1"/>
              </p:cNvSpPr>
              <p:nvPr/>
            </p:nvSpPr>
            <p:spPr bwMode="auto">
              <a:xfrm>
                <a:off x="2539" y="562"/>
                <a:ext cx="15" cy="265"/>
              </a:xfrm>
              <a:prstGeom prst="rect">
                <a:avLst/>
              </a:prstGeom>
              <a:solidFill>
                <a:srgbClr val="78F5F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3" name="Rectangle 136"/>
              <p:cNvSpPr>
                <a:spLocks noChangeArrowheads="1"/>
              </p:cNvSpPr>
              <p:nvPr/>
            </p:nvSpPr>
            <p:spPr bwMode="auto">
              <a:xfrm>
                <a:off x="2554" y="562"/>
                <a:ext cx="14" cy="265"/>
              </a:xfrm>
              <a:prstGeom prst="rect">
                <a:avLst/>
              </a:prstGeom>
              <a:solidFill>
                <a:srgbClr val="77F4F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4" name="Rectangle 137"/>
              <p:cNvSpPr>
                <a:spLocks noChangeArrowheads="1"/>
              </p:cNvSpPr>
              <p:nvPr/>
            </p:nvSpPr>
            <p:spPr bwMode="auto">
              <a:xfrm>
                <a:off x="2568" y="562"/>
                <a:ext cx="15" cy="265"/>
              </a:xfrm>
              <a:prstGeom prst="rect">
                <a:avLst/>
              </a:prstGeom>
              <a:solidFill>
                <a:srgbClr val="76F3F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5" name="Rectangle 138"/>
              <p:cNvSpPr>
                <a:spLocks noChangeArrowheads="1"/>
              </p:cNvSpPr>
              <p:nvPr/>
            </p:nvSpPr>
            <p:spPr bwMode="auto">
              <a:xfrm>
                <a:off x="2583" y="562"/>
                <a:ext cx="15" cy="265"/>
              </a:xfrm>
              <a:prstGeom prst="rect">
                <a:avLst/>
              </a:prstGeom>
              <a:solidFill>
                <a:srgbClr val="75F2F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6" name="Rectangle 139"/>
              <p:cNvSpPr>
                <a:spLocks noChangeArrowheads="1"/>
              </p:cNvSpPr>
              <p:nvPr/>
            </p:nvSpPr>
            <p:spPr bwMode="auto">
              <a:xfrm>
                <a:off x="2598" y="562"/>
                <a:ext cx="14" cy="265"/>
              </a:xfrm>
              <a:prstGeom prst="rect">
                <a:avLst/>
              </a:prstGeom>
              <a:solidFill>
                <a:srgbClr val="74F1F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7" name="Rectangle 140"/>
              <p:cNvSpPr>
                <a:spLocks noChangeArrowheads="1"/>
              </p:cNvSpPr>
              <p:nvPr/>
            </p:nvSpPr>
            <p:spPr bwMode="auto">
              <a:xfrm>
                <a:off x="2612" y="562"/>
                <a:ext cx="15" cy="265"/>
              </a:xfrm>
              <a:prstGeom prst="rect">
                <a:avLst/>
              </a:prstGeom>
              <a:solidFill>
                <a:srgbClr val="73F0F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8" name="Rectangle 141"/>
              <p:cNvSpPr>
                <a:spLocks noChangeArrowheads="1"/>
              </p:cNvSpPr>
              <p:nvPr/>
            </p:nvSpPr>
            <p:spPr bwMode="auto">
              <a:xfrm>
                <a:off x="2627" y="562"/>
                <a:ext cx="15" cy="265"/>
              </a:xfrm>
              <a:prstGeom prst="rect">
                <a:avLst/>
              </a:prstGeom>
              <a:solidFill>
                <a:srgbClr val="72EFE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9" name="Rectangle 142"/>
              <p:cNvSpPr>
                <a:spLocks noChangeArrowheads="1"/>
              </p:cNvSpPr>
              <p:nvPr/>
            </p:nvSpPr>
            <p:spPr bwMode="auto">
              <a:xfrm>
                <a:off x="2642" y="562"/>
                <a:ext cx="7" cy="265"/>
              </a:xfrm>
              <a:prstGeom prst="rect">
                <a:avLst/>
              </a:prstGeom>
              <a:solidFill>
                <a:srgbClr val="72EEE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0" name="Rectangle 143"/>
              <p:cNvSpPr>
                <a:spLocks noChangeArrowheads="1"/>
              </p:cNvSpPr>
              <p:nvPr/>
            </p:nvSpPr>
            <p:spPr bwMode="auto">
              <a:xfrm>
                <a:off x="2649" y="562"/>
                <a:ext cx="7" cy="265"/>
              </a:xfrm>
              <a:prstGeom prst="rect">
                <a:avLst/>
              </a:prstGeom>
              <a:solidFill>
                <a:srgbClr val="71EEE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1" name="Rectangle 144"/>
              <p:cNvSpPr>
                <a:spLocks noChangeArrowheads="1"/>
              </p:cNvSpPr>
              <p:nvPr/>
            </p:nvSpPr>
            <p:spPr bwMode="auto">
              <a:xfrm>
                <a:off x="2656" y="562"/>
                <a:ext cx="8" cy="265"/>
              </a:xfrm>
              <a:prstGeom prst="rect">
                <a:avLst/>
              </a:prstGeom>
              <a:solidFill>
                <a:srgbClr val="71EDE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2" name="Rectangle 145"/>
              <p:cNvSpPr>
                <a:spLocks noChangeArrowheads="1"/>
              </p:cNvSpPr>
              <p:nvPr/>
            </p:nvSpPr>
            <p:spPr bwMode="auto">
              <a:xfrm>
                <a:off x="2664" y="562"/>
                <a:ext cx="14" cy="265"/>
              </a:xfrm>
              <a:prstGeom prst="rect">
                <a:avLst/>
              </a:prstGeom>
              <a:solidFill>
                <a:srgbClr val="70ECE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3" name="Rectangle 146"/>
              <p:cNvSpPr>
                <a:spLocks noChangeArrowheads="1"/>
              </p:cNvSpPr>
              <p:nvPr/>
            </p:nvSpPr>
            <p:spPr bwMode="auto">
              <a:xfrm>
                <a:off x="2678" y="562"/>
                <a:ext cx="15" cy="265"/>
              </a:xfrm>
              <a:prstGeom prst="rect">
                <a:avLst/>
              </a:prstGeom>
              <a:solidFill>
                <a:srgbClr val="6FEBE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4" name="Rectangle 147"/>
              <p:cNvSpPr>
                <a:spLocks noChangeArrowheads="1"/>
              </p:cNvSpPr>
              <p:nvPr/>
            </p:nvSpPr>
            <p:spPr bwMode="auto">
              <a:xfrm>
                <a:off x="2693" y="562"/>
                <a:ext cx="7" cy="265"/>
              </a:xfrm>
              <a:prstGeom prst="rect">
                <a:avLst/>
              </a:prstGeom>
              <a:solidFill>
                <a:srgbClr val="6EEAE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5" name="Rectangle 148"/>
              <p:cNvSpPr>
                <a:spLocks noChangeArrowheads="1"/>
              </p:cNvSpPr>
              <p:nvPr/>
            </p:nvSpPr>
            <p:spPr bwMode="auto">
              <a:xfrm>
                <a:off x="2700" y="562"/>
                <a:ext cx="15" cy="265"/>
              </a:xfrm>
              <a:prstGeom prst="rect">
                <a:avLst/>
              </a:prstGeom>
              <a:solidFill>
                <a:srgbClr val="6EE9E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6" name="Rectangle 149"/>
              <p:cNvSpPr>
                <a:spLocks noChangeArrowheads="1"/>
              </p:cNvSpPr>
              <p:nvPr/>
            </p:nvSpPr>
            <p:spPr bwMode="auto">
              <a:xfrm>
                <a:off x="2715" y="562"/>
                <a:ext cx="15" cy="265"/>
              </a:xfrm>
              <a:prstGeom prst="rect">
                <a:avLst/>
              </a:prstGeom>
              <a:solidFill>
                <a:srgbClr val="6DE8E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7" name="Rectangle 150"/>
              <p:cNvSpPr>
                <a:spLocks noChangeArrowheads="1"/>
              </p:cNvSpPr>
              <p:nvPr/>
            </p:nvSpPr>
            <p:spPr bwMode="auto">
              <a:xfrm>
                <a:off x="2730" y="562"/>
                <a:ext cx="7" cy="265"/>
              </a:xfrm>
              <a:prstGeom prst="rect">
                <a:avLst/>
              </a:prstGeom>
              <a:solidFill>
                <a:srgbClr val="6CE7E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8" name="Rectangle 151"/>
              <p:cNvSpPr>
                <a:spLocks noChangeArrowheads="1"/>
              </p:cNvSpPr>
              <p:nvPr/>
            </p:nvSpPr>
            <p:spPr bwMode="auto">
              <a:xfrm>
                <a:off x="2737" y="562"/>
                <a:ext cx="15" cy="265"/>
              </a:xfrm>
              <a:prstGeom prst="rect">
                <a:avLst/>
              </a:prstGeom>
              <a:solidFill>
                <a:srgbClr val="6BE6E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9" name="Rectangle 152"/>
              <p:cNvSpPr>
                <a:spLocks noChangeArrowheads="1"/>
              </p:cNvSpPr>
              <p:nvPr/>
            </p:nvSpPr>
            <p:spPr bwMode="auto">
              <a:xfrm>
                <a:off x="2752" y="562"/>
                <a:ext cx="14" cy="265"/>
              </a:xfrm>
              <a:prstGeom prst="rect">
                <a:avLst/>
              </a:prstGeom>
              <a:solidFill>
                <a:srgbClr val="6AE5E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0" name="Rectangle 153"/>
              <p:cNvSpPr>
                <a:spLocks noChangeArrowheads="1"/>
              </p:cNvSpPr>
              <p:nvPr/>
            </p:nvSpPr>
            <p:spPr bwMode="auto">
              <a:xfrm>
                <a:off x="2766" y="562"/>
                <a:ext cx="15" cy="265"/>
              </a:xfrm>
              <a:prstGeom prst="rect">
                <a:avLst/>
              </a:prstGeom>
              <a:solidFill>
                <a:srgbClr val="69E4E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1" name="Rectangle 154"/>
              <p:cNvSpPr>
                <a:spLocks noChangeArrowheads="1"/>
              </p:cNvSpPr>
              <p:nvPr/>
            </p:nvSpPr>
            <p:spPr bwMode="auto">
              <a:xfrm>
                <a:off x="2781" y="562"/>
                <a:ext cx="8" cy="265"/>
              </a:xfrm>
              <a:prstGeom prst="rect">
                <a:avLst/>
              </a:prstGeom>
              <a:solidFill>
                <a:srgbClr val="68E3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2" name="Rectangle 155"/>
              <p:cNvSpPr>
                <a:spLocks noChangeArrowheads="1"/>
              </p:cNvSpPr>
              <p:nvPr/>
            </p:nvSpPr>
            <p:spPr bwMode="auto">
              <a:xfrm>
                <a:off x="2789" y="562"/>
                <a:ext cx="7" cy="265"/>
              </a:xfrm>
              <a:prstGeom prst="rect">
                <a:avLst/>
              </a:prstGeom>
              <a:solidFill>
                <a:srgbClr val="68E2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3" name="Rectangle 156"/>
              <p:cNvSpPr>
                <a:spLocks noChangeArrowheads="1"/>
              </p:cNvSpPr>
              <p:nvPr/>
            </p:nvSpPr>
            <p:spPr bwMode="auto">
              <a:xfrm>
                <a:off x="2796" y="562"/>
                <a:ext cx="7" cy="265"/>
              </a:xfrm>
              <a:prstGeom prst="rect">
                <a:avLst/>
              </a:prstGeom>
              <a:solidFill>
                <a:srgbClr val="6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4" name="Rectangle 157"/>
              <p:cNvSpPr>
                <a:spLocks noChangeArrowheads="1"/>
              </p:cNvSpPr>
              <p:nvPr/>
            </p:nvSpPr>
            <p:spPr bwMode="auto">
              <a:xfrm>
                <a:off x="2803" y="562"/>
                <a:ext cx="8" cy="265"/>
              </a:xfrm>
              <a:prstGeom prst="rect">
                <a:avLst/>
              </a:prstGeom>
              <a:solidFill>
                <a:srgbClr val="67E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5" name="Rectangle 158"/>
              <p:cNvSpPr>
                <a:spLocks noChangeArrowheads="1"/>
              </p:cNvSpPr>
              <p:nvPr/>
            </p:nvSpPr>
            <p:spPr bwMode="auto">
              <a:xfrm>
                <a:off x="2811" y="562"/>
                <a:ext cx="7" cy="265"/>
              </a:xfrm>
              <a:prstGeom prst="rect">
                <a:avLst/>
              </a:prstGeom>
              <a:solidFill>
                <a:srgbClr val="6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6" name="Rectangle 159"/>
              <p:cNvSpPr>
                <a:spLocks noChangeArrowheads="1"/>
              </p:cNvSpPr>
              <p:nvPr/>
            </p:nvSpPr>
            <p:spPr bwMode="auto">
              <a:xfrm>
                <a:off x="2018" y="562"/>
                <a:ext cx="800" cy="265"/>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7" name="Rectangle 160"/>
              <p:cNvSpPr>
                <a:spLocks noChangeArrowheads="1"/>
              </p:cNvSpPr>
              <p:nvPr/>
            </p:nvSpPr>
            <p:spPr bwMode="auto">
              <a:xfrm>
                <a:off x="2077" y="603"/>
                <a:ext cx="519"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050" b="1" i="0" u="none" strike="noStrike" cap="none" normalizeH="0" baseline="0" dirty="0" smtClean="0">
                    <a:ln>
                      <a:noFill/>
                    </a:ln>
                    <a:solidFill>
                      <a:srgbClr val="000000"/>
                    </a:solidFill>
                    <a:effectLst/>
                    <a:latin typeface="Arial" pitchFamily="34" charset="0"/>
                    <a:cs typeface="Arial" pitchFamily="34" charset="0"/>
                  </a:rPr>
                  <a:t>KISKAN</a:t>
                </a:r>
                <a:r>
                  <a:rPr kumimoji="0" lang="sk-SK" sz="600" b="1" i="0" u="none" strike="noStrike" cap="none" normalizeH="0" baseline="0" dirty="0" smtClean="0">
                    <a:ln>
                      <a:noFill/>
                    </a:ln>
                    <a:solidFill>
                      <a:srgbClr val="000000"/>
                    </a:solidFill>
                    <a:effectLst/>
                    <a:latin typeface="Arial" pitchFamily="34" charset="0"/>
                    <a:cs typeface="Arial" pitchFamily="34" charset="0"/>
                  </a:rPr>
                  <a:t> </a:t>
                </a:r>
                <a:r>
                  <a:rPr kumimoji="0" lang="sk-SK" sz="1050" b="1" i="0" u="none" strike="noStrike" cap="none" normalizeH="0" baseline="0" dirty="0" smtClean="0">
                    <a:ln>
                      <a:noFill/>
                    </a:ln>
                    <a:solidFill>
                      <a:srgbClr val="000000"/>
                    </a:solidFill>
                    <a:effectLst/>
                    <a:latin typeface="Arial" pitchFamily="34" charset="0"/>
                    <a:cs typeface="Arial" pitchFamily="34" charset="0"/>
                  </a:rPr>
                  <a:t>Mobile</a:t>
                </a:r>
                <a:endParaRPr kumimoji="0" lang="sk-S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8" name="Rectangle 161"/>
              <p:cNvSpPr>
                <a:spLocks noChangeArrowheads="1"/>
              </p:cNvSpPr>
              <p:nvPr/>
            </p:nvSpPr>
            <p:spPr bwMode="auto">
              <a:xfrm>
                <a:off x="2708" y="585"/>
                <a:ext cx="73" cy="71"/>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59" name="Rectangle 162"/>
              <p:cNvSpPr>
                <a:spLocks noChangeArrowheads="1"/>
              </p:cNvSpPr>
              <p:nvPr/>
            </p:nvSpPr>
            <p:spPr bwMode="auto">
              <a:xfrm>
                <a:off x="2708" y="585"/>
                <a:ext cx="73" cy="71"/>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0" name="Rectangle 163"/>
              <p:cNvSpPr>
                <a:spLocks noChangeArrowheads="1"/>
              </p:cNvSpPr>
              <p:nvPr/>
            </p:nvSpPr>
            <p:spPr bwMode="auto">
              <a:xfrm>
                <a:off x="2686" y="594"/>
                <a:ext cx="44" cy="17"/>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1" name="Rectangle 164"/>
              <p:cNvSpPr>
                <a:spLocks noChangeArrowheads="1"/>
              </p:cNvSpPr>
              <p:nvPr/>
            </p:nvSpPr>
            <p:spPr bwMode="auto">
              <a:xfrm>
                <a:off x="2686" y="594"/>
                <a:ext cx="44" cy="17"/>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2" name="Rectangle 165"/>
              <p:cNvSpPr>
                <a:spLocks noChangeArrowheads="1"/>
              </p:cNvSpPr>
              <p:nvPr/>
            </p:nvSpPr>
            <p:spPr bwMode="auto">
              <a:xfrm>
                <a:off x="2686" y="625"/>
                <a:ext cx="44" cy="18"/>
              </a:xfrm>
              <a:prstGeom prst="rect">
                <a:avLst/>
              </a:prstGeom>
              <a:solidFill>
                <a:srgbClr val="8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3" name="Rectangle 166"/>
              <p:cNvSpPr>
                <a:spLocks noChangeArrowheads="1"/>
              </p:cNvSpPr>
              <p:nvPr/>
            </p:nvSpPr>
            <p:spPr bwMode="auto">
              <a:xfrm>
                <a:off x="2686" y="625"/>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4" name="Rectangle 167"/>
              <p:cNvSpPr>
                <a:spLocks noChangeArrowheads="1"/>
              </p:cNvSpPr>
              <p:nvPr/>
            </p:nvSpPr>
            <p:spPr bwMode="auto">
              <a:xfrm>
                <a:off x="3875" y="2063"/>
                <a:ext cx="800" cy="264"/>
              </a:xfrm>
              <a:prstGeom prst="rect">
                <a:avLst/>
              </a:prstGeom>
              <a:solidFill>
                <a:srgbClr val="C0BF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5" name="Rectangle 168"/>
              <p:cNvSpPr>
                <a:spLocks noChangeArrowheads="1"/>
              </p:cNvSpPr>
              <p:nvPr/>
            </p:nvSpPr>
            <p:spPr bwMode="auto">
              <a:xfrm>
                <a:off x="3875" y="2063"/>
                <a:ext cx="800" cy="264"/>
              </a:xfrm>
              <a:prstGeom prst="rect">
                <a:avLst/>
              </a:prstGeom>
              <a:noFill/>
              <a:ln w="7" cap="sq">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6" name="Rectangle 169"/>
              <p:cNvSpPr>
                <a:spLocks noChangeArrowheads="1"/>
              </p:cNvSpPr>
              <p:nvPr/>
            </p:nvSpPr>
            <p:spPr bwMode="auto">
              <a:xfrm>
                <a:off x="3853" y="2050"/>
                <a:ext cx="411" cy="264"/>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7" name="Rectangle 170"/>
              <p:cNvSpPr>
                <a:spLocks noChangeArrowheads="1"/>
              </p:cNvSpPr>
              <p:nvPr/>
            </p:nvSpPr>
            <p:spPr bwMode="auto">
              <a:xfrm>
                <a:off x="4264" y="2050"/>
                <a:ext cx="7" cy="264"/>
              </a:xfrm>
              <a:prstGeom prst="rect">
                <a:avLst/>
              </a:prstGeom>
              <a:solidFill>
                <a:srgbClr val="FCF1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8" name="Rectangle 171"/>
              <p:cNvSpPr>
                <a:spLocks noChangeArrowheads="1"/>
              </p:cNvSpPr>
              <p:nvPr/>
            </p:nvSpPr>
            <p:spPr bwMode="auto">
              <a:xfrm>
                <a:off x="4271" y="2050"/>
                <a:ext cx="7" cy="264"/>
              </a:xfrm>
              <a:prstGeom prst="rect">
                <a:avLst/>
              </a:prstGeom>
              <a:solidFill>
                <a:srgbClr val="FBF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9" name="Rectangle 172"/>
              <p:cNvSpPr>
                <a:spLocks noChangeArrowheads="1"/>
              </p:cNvSpPr>
              <p:nvPr/>
            </p:nvSpPr>
            <p:spPr bwMode="auto">
              <a:xfrm>
                <a:off x="4278" y="2050"/>
                <a:ext cx="15" cy="264"/>
              </a:xfrm>
              <a:prstGeom prst="rect">
                <a:avLst/>
              </a:prstGeom>
              <a:solidFill>
                <a:srgbClr val="FBF0E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0" name="Rectangle 173"/>
              <p:cNvSpPr>
                <a:spLocks noChangeArrowheads="1"/>
              </p:cNvSpPr>
              <p:nvPr/>
            </p:nvSpPr>
            <p:spPr bwMode="auto">
              <a:xfrm>
                <a:off x="4293" y="2050"/>
                <a:ext cx="7" cy="264"/>
              </a:xfrm>
              <a:prstGeom prst="rect">
                <a:avLst/>
              </a:prstGeom>
              <a:solidFill>
                <a:srgbClr val="FAF0D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1" name="Rectangle 174"/>
              <p:cNvSpPr>
                <a:spLocks noChangeArrowheads="1"/>
              </p:cNvSpPr>
              <p:nvPr/>
            </p:nvSpPr>
            <p:spPr bwMode="auto">
              <a:xfrm>
                <a:off x="4300" y="2050"/>
                <a:ext cx="15" cy="264"/>
              </a:xfrm>
              <a:prstGeom prst="rect">
                <a:avLst/>
              </a:prstGeom>
              <a:solidFill>
                <a:srgbClr val="FAEFD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2" name="Rectangle 175"/>
              <p:cNvSpPr>
                <a:spLocks noChangeArrowheads="1"/>
              </p:cNvSpPr>
              <p:nvPr/>
            </p:nvSpPr>
            <p:spPr bwMode="auto">
              <a:xfrm>
                <a:off x="4315" y="2050"/>
                <a:ext cx="7" cy="264"/>
              </a:xfrm>
              <a:prstGeom prst="rect">
                <a:avLst/>
              </a:prstGeom>
              <a:solidFill>
                <a:srgbClr val="F9EED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3" name="Rectangle 176"/>
              <p:cNvSpPr>
                <a:spLocks noChangeArrowheads="1"/>
              </p:cNvSpPr>
              <p:nvPr/>
            </p:nvSpPr>
            <p:spPr bwMode="auto">
              <a:xfrm>
                <a:off x="4322" y="2050"/>
                <a:ext cx="8" cy="264"/>
              </a:xfrm>
              <a:prstGeom prst="rect">
                <a:avLst/>
              </a:prstGeom>
              <a:solidFill>
                <a:srgbClr val="F9EDD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4" name="Rectangle 177"/>
              <p:cNvSpPr>
                <a:spLocks noChangeArrowheads="1"/>
              </p:cNvSpPr>
              <p:nvPr/>
            </p:nvSpPr>
            <p:spPr bwMode="auto">
              <a:xfrm>
                <a:off x="4330" y="2050"/>
                <a:ext cx="7" cy="264"/>
              </a:xfrm>
              <a:prstGeom prst="rect">
                <a:avLst/>
              </a:prstGeom>
              <a:solidFill>
                <a:srgbClr val="F8EDD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5" name="Rectangle 178"/>
              <p:cNvSpPr>
                <a:spLocks noChangeArrowheads="1"/>
              </p:cNvSpPr>
              <p:nvPr/>
            </p:nvSpPr>
            <p:spPr bwMode="auto">
              <a:xfrm>
                <a:off x="4337" y="2050"/>
                <a:ext cx="15" cy="264"/>
              </a:xfrm>
              <a:prstGeom prst="rect">
                <a:avLst/>
              </a:prstGeom>
              <a:solidFill>
                <a:srgbClr val="F8ECD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6" name="Rectangle 179"/>
              <p:cNvSpPr>
                <a:spLocks noChangeArrowheads="1"/>
              </p:cNvSpPr>
              <p:nvPr/>
            </p:nvSpPr>
            <p:spPr bwMode="auto">
              <a:xfrm>
                <a:off x="4352" y="2050"/>
                <a:ext cx="7" cy="264"/>
              </a:xfrm>
              <a:prstGeom prst="rect">
                <a:avLst/>
              </a:prstGeom>
              <a:solidFill>
                <a:srgbClr val="F7EBD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7" name="Rectangle 180"/>
              <p:cNvSpPr>
                <a:spLocks noChangeArrowheads="1"/>
              </p:cNvSpPr>
              <p:nvPr/>
            </p:nvSpPr>
            <p:spPr bwMode="auto">
              <a:xfrm>
                <a:off x="4359" y="2050"/>
                <a:ext cx="7" cy="264"/>
              </a:xfrm>
              <a:prstGeom prst="rect">
                <a:avLst/>
              </a:prstGeom>
              <a:solidFill>
                <a:srgbClr val="F7EBD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8" name="Rectangle 181"/>
              <p:cNvSpPr>
                <a:spLocks noChangeArrowheads="1"/>
              </p:cNvSpPr>
              <p:nvPr/>
            </p:nvSpPr>
            <p:spPr bwMode="auto">
              <a:xfrm>
                <a:off x="4366" y="2050"/>
                <a:ext cx="8" cy="264"/>
              </a:xfrm>
              <a:prstGeom prst="rect">
                <a:avLst/>
              </a:prstGeom>
              <a:solidFill>
                <a:srgbClr val="F6EAD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9" name="Rectangle 182"/>
              <p:cNvSpPr>
                <a:spLocks noChangeArrowheads="1"/>
              </p:cNvSpPr>
              <p:nvPr/>
            </p:nvSpPr>
            <p:spPr bwMode="auto">
              <a:xfrm>
                <a:off x="4374" y="2050"/>
                <a:ext cx="7" cy="264"/>
              </a:xfrm>
              <a:prstGeom prst="rect">
                <a:avLst/>
              </a:prstGeom>
              <a:solidFill>
                <a:srgbClr val="F6EAD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0" name="Rectangle 183"/>
              <p:cNvSpPr>
                <a:spLocks noChangeArrowheads="1"/>
              </p:cNvSpPr>
              <p:nvPr/>
            </p:nvSpPr>
            <p:spPr bwMode="auto">
              <a:xfrm>
                <a:off x="4381" y="2050"/>
                <a:ext cx="7" cy="264"/>
              </a:xfrm>
              <a:prstGeom prst="rect">
                <a:avLst/>
              </a:prstGeom>
              <a:solidFill>
                <a:srgbClr val="F6E9D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1" name="Rectangle 184"/>
              <p:cNvSpPr>
                <a:spLocks noChangeArrowheads="1"/>
              </p:cNvSpPr>
              <p:nvPr/>
            </p:nvSpPr>
            <p:spPr bwMode="auto">
              <a:xfrm>
                <a:off x="4388" y="2050"/>
                <a:ext cx="8" cy="264"/>
              </a:xfrm>
              <a:prstGeom prst="rect">
                <a:avLst/>
              </a:prstGeom>
              <a:solidFill>
                <a:srgbClr val="F6E9D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2" name="Rectangle 185"/>
              <p:cNvSpPr>
                <a:spLocks noChangeArrowheads="1"/>
              </p:cNvSpPr>
              <p:nvPr/>
            </p:nvSpPr>
            <p:spPr bwMode="auto">
              <a:xfrm>
                <a:off x="4396" y="2050"/>
                <a:ext cx="7" cy="264"/>
              </a:xfrm>
              <a:prstGeom prst="rect">
                <a:avLst/>
              </a:prstGeom>
              <a:solidFill>
                <a:srgbClr val="F5E8D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3" name="Rectangle 186"/>
              <p:cNvSpPr>
                <a:spLocks noChangeArrowheads="1"/>
              </p:cNvSpPr>
              <p:nvPr/>
            </p:nvSpPr>
            <p:spPr bwMode="auto">
              <a:xfrm>
                <a:off x="4403" y="2050"/>
                <a:ext cx="7" cy="264"/>
              </a:xfrm>
              <a:prstGeom prst="rect">
                <a:avLst/>
              </a:prstGeom>
              <a:solidFill>
                <a:srgbClr val="F5E8D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4" name="Rectangle 187"/>
              <p:cNvSpPr>
                <a:spLocks noChangeArrowheads="1"/>
              </p:cNvSpPr>
              <p:nvPr/>
            </p:nvSpPr>
            <p:spPr bwMode="auto">
              <a:xfrm>
                <a:off x="4410" y="2050"/>
                <a:ext cx="8" cy="264"/>
              </a:xfrm>
              <a:prstGeom prst="rect">
                <a:avLst/>
              </a:prstGeom>
              <a:solidFill>
                <a:srgbClr val="F5E8D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5" name="Rectangle 188"/>
              <p:cNvSpPr>
                <a:spLocks noChangeArrowheads="1"/>
              </p:cNvSpPr>
              <p:nvPr/>
            </p:nvSpPr>
            <p:spPr bwMode="auto">
              <a:xfrm>
                <a:off x="4418" y="2050"/>
                <a:ext cx="7" cy="264"/>
              </a:xfrm>
              <a:prstGeom prst="rect">
                <a:avLst/>
              </a:prstGeom>
              <a:solidFill>
                <a:srgbClr val="F4E7D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6" name="Rectangle 189"/>
              <p:cNvSpPr>
                <a:spLocks noChangeArrowheads="1"/>
              </p:cNvSpPr>
              <p:nvPr/>
            </p:nvSpPr>
            <p:spPr bwMode="auto">
              <a:xfrm>
                <a:off x="4425" y="2050"/>
                <a:ext cx="7" cy="264"/>
              </a:xfrm>
              <a:prstGeom prst="rect">
                <a:avLst/>
              </a:prstGeom>
              <a:solidFill>
                <a:srgbClr val="F4E7D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7" name="Rectangle 190"/>
              <p:cNvSpPr>
                <a:spLocks noChangeArrowheads="1"/>
              </p:cNvSpPr>
              <p:nvPr/>
            </p:nvSpPr>
            <p:spPr bwMode="auto">
              <a:xfrm>
                <a:off x="4432" y="2050"/>
                <a:ext cx="8" cy="264"/>
              </a:xfrm>
              <a:prstGeom prst="rect">
                <a:avLst/>
              </a:prstGeom>
              <a:solidFill>
                <a:srgbClr val="F3E6D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8" name="Rectangle 191"/>
              <p:cNvSpPr>
                <a:spLocks noChangeArrowheads="1"/>
              </p:cNvSpPr>
              <p:nvPr/>
            </p:nvSpPr>
            <p:spPr bwMode="auto">
              <a:xfrm>
                <a:off x="4440" y="2050"/>
                <a:ext cx="7" cy="264"/>
              </a:xfrm>
              <a:prstGeom prst="rect">
                <a:avLst/>
              </a:prstGeom>
              <a:solidFill>
                <a:srgbClr val="F3E6D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9" name="Rectangle 192"/>
              <p:cNvSpPr>
                <a:spLocks noChangeArrowheads="1"/>
              </p:cNvSpPr>
              <p:nvPr/>
            </p:nvSpPr>
            <p:spPr bwMode="auto">
              <a:xfrm>
                <a:off x="4447" y="2050"/>
                <a:ext cx="15" cy="264"/>
              </a:xfrm>
              <a:prstGeom prst="rect">
                <a:avLst/>
              </a:prstGeom>
              <a:solidFill>
                <a:srgbClr val="F2E5D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0" name="Rectangle 193"/>
              <p:cNvSpPr>
                <a:spLocks noChangeArrowheads="1"/>
              </p:cNvSpPr>
              <p:nvPr/>
            </p:nvSpPr>
            <p:spPr bwMode="auto">
              <a:xfrm>
                <a:off x="4462" y="2050"/>
                <a:ext cx="7" cy="264"/>
              </a:xfrm>
              <a:prstGeom prst="rect">
                <a:avLst/>
              </a:prstGeom>
              <a:solidFill>
                <a:srgbClr val="F2E4D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1" name="Rectangle 194"/>
              <p:cNvSpPr>
                <a:spLocks noChangeArrowheads="1"/>
              </p:cNvSpPr>
              <p:nvPr/>
            </p:nvSpPr>
            <p:spPr bwMode="auto">
              <a:xfrm>
                <a:off x="4469" y="2050"/>
                <a:ext cx="8" cy="264"/>
              </a:xfrm>
              <a:prstGeom prst="rect">
                <a:avLst/>
              </a:prstGeom>
              <a:solidFill>
                <a:srgbClr val="F1E4C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2" name="Rectangle 195"/>
              <p:cNvSpPr>
                <a:spLocks noChangeArrowheads="1"/>
              </p:cNvSpPr>
              <p:nvPr/>
            </p:nvSpPr>
            <p:spPr bwMode="auto">
              <a:xfrm>
                <a:off x="4477" y="2050"/>
                <a:ext cx="7" cy="264"/>
              </a:xfrm>
              <a:prstGeom prst="rect">
                <a:avLst/>
              </a:prstGeom>
              <a:solidFill>
                <a:srgbClr val="F1E3C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3" name="Rectangle 196"/>
              <p:cNvSpPr>
                <a:spLocks noChangeArrowheads="1"/>
              </p:cNvSpPr>
              <p:nvPr/>
            </p:nvSpPr>
            <p:spPr bwMode="auto">
              <a:xfrm>
                <a:off x="4484" y="2050"/>
                <a:ext cx="7" cy="264"/>
              </a:xfrm>
              <a:prstGeom prst="rect">
                <a:avLst/>
              </a:prstGeom>
              <a:solidFill>
                <a:srgbClr val="F1E3C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4" name="Rectangle 197"/>
              <p:cNvSpPr>
                <a:spLocks noChangeArrowheads="1"/>
              </p:cNvSpPr>
              <p:nvPr/>
            </p:nvSpPr>
            <p:spPr bwMode="auto">
              <a:xfrm>
                <a:off x="4491" y="2050"/>
                <a:ext cx="8" cy="264"/>
              </a:xfrm>
              <a:prstGeom prst="rect">
                <a:avLst/>
              </a:prstGeom>
              <a:solidFill>
                <a:srgbClr val="F0E2C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5" name="Rectangle 198"/>
              <p:cNvSpPr>
                <a:spLocks noChangeArrowheads="1"/>
              </p:cNvSpPr>
              <p:nvPr/>
            </p:nvSpPr>
            <p:spPr bwMode="auto">
              <a:xfrm>
                <a:off x="4499" y="2050"/>
                <a:ext cx="14" cy="264"/>
              </a:xfrm>
              <a:prstGeom prst="rect">
                <a:avLst/>
              </a:prstGeom>
              <a:solidFill>
                <a:srgbClr val="F0E1C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6" name="Rectangle 199"/>
              <p:cNvSpPr>
                <a:spLocks noChangeArrowheads="1"/>
              </p:cNvSpPr>
              <p:nvPr/>
            </p:nvSpPr>
            <p:spPr bwMode="auto">
              <a:xfrm>
                <a:off x="4513" y="2050"/>
                <a:ext cx="8" cy="264"/>
              </a:xfrm>
              <a:prstGeom prst="rect">
                <a:avLst/>
              </a:prstGeom>
              <a:solidFill>
                <a:srgbClr val="EFE0C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7" name="Rectangle 200"/>
              <p:cNvSpPr>
                <a:spLocks noChangeArrowheads="1"/>
              </p:cNvSpPr>
              <p:nvPr/>
            </p:nvSpPr>
            <p:spPr bwMode="auto">
              <a:xfrm>
                <a:off x="4521" y="2050"/>
                <a:ext cx="7" cy="264"/>
              </a:xfrm>
              <a:prstGeom prst="rect">
                <a:avLst/>
              </a:prstGeom>
              <a:solidFill>
                <a:srgbClr val="EFE0C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8" name="Rectangle 201"/>
              <p:cNvSpPr>
                <a:spLocks noChangeArrowheads="1"/>
              </p:cNvSpPr>
              <p:nvPr/>
            </p:nvSpPr>
            <p:spPr bwMode="auto">
              <a:xfrm>
                <a:off x="4528" y="2050"/>
                <a:ext cx="15" cy="264"/>
              </a:xfrm>
              <a:prstGeom prst="rect">
                <a:avLst/>
              </a:prstGeom>
              <a:solidFill>
                <a:srgbClr val="EEDFC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9" name="Rectangle 202"/>
              <p:cNvSpPr>
                <a:spLocks noChangeArrowheads="1"/>
              </p:cNvSpPr>
              <p:nvPr/>
            </p:nvSpPr>
            <p:spPr bwMode="auto">
              <a:xfrm>
                <a:off x="4543" y="2050"/>
                <a:ext cx="7" cy="264"/>
              </a:xfrm>
              <a:prstGeom prst="rect">
                <a:avLst/>
              </a:prstGeom>
              <a:solidFill>
                <a:srgbClr val="EEDFC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00" name="Rectangle 203"/>
              <p:cNvSpPr>
                <a:spLocks noChangeArrowheads="1"/>
              </p:cNvSpPr>
              <p:nvPr/>
            </p:nvSpPr>
            <p:spPr bwMode="auto">
              <a:xfrm>
                <a:off x="4550" y="2050"/>
                <a:ext cx="15" cy="264"/>
              </a:xfrm>
              <a:prstGeom prst="rect">
                <a:avLst/>
              </a:prstGeom>
              <a:solidFill>
                <a:srgbClr val="EDDEC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01" name="Rectangle 204"/>
              <p:cNvSpPr>
                <a:spLocks noChangeArrowheads="1"/>
              </p:cNvSpPr>
              <p:nvPr/>
            </p:nvSpPr>
            <p:spPr bwMode="auto">
              <a:xfrm>
                <a:off x="4565" y="2050"/>
                <a:ext cx="7" cy="264"/>
              </a:xfrm>
              <a:prstGeom prst="rect">
                <a:avLst/>
              </a:prstGeom>
              <a:solidFill>
                <a:srgbClr val="EDDDC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02" name="Rectangle 205"/>
              <p:cNvSpPr>
                <a:spLocks noChangeArrowheads="1"/>
              </p:cNvSpPr>
              <p:nvPr/>
            </p:nvSpPr>
            <p:spPr bwMode="auto">
              <a:xfrm>
                <a:off x="4572" y="2050"/>
                <a:ext cx="15" cy="264"/>
              </a:xfrm>
              <a:prstGeom prst="rect">
                <a:avLst/>
              </a:prstGeom>
              <a:solidFill>
                <a:srgbClr val="ECDCC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grpSp>
        <p:sp>
          <p:nvSpPr>
            <p:cNvPr id="14" name="Rectangle 207"/>
            <p:cNvSpPr>
              <a:spLocks noChangeArrowheads="1"/>
            </p:cNvSpPr>
            <p:nvPr/>
          </p:nvSpPr>
          <p:spPr bwMode="auto">
            <a:xfrm>
              <a:off x="4587" y="2050"/>
              <a:ext cx="7" cy="264"/>
            </a:xfrm>
            <a:prstGeom prst="rect">
              <a:avLst/>
            </a:prstGeom>
            <a:solidFill>
              <a:srgbClr val="ECDBC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5" name="Rectangle 208"/>
            <p:cNvSpPr>
              <a:spLocks noChangeArrowheads="1"/>
            </p:cNvSpPr>
            <p:nvPr/>
          </p:nvSpPr>
          <p:spPr bwMode="auto">
            <a:xfrm>
              <a:off x="4594" y="2050"/>
              <a:ext cx="7" cy="264"/>
            </a:xfrm>
            <a:prstGeom prst="rect">
              <a:avLst/>
            </a:prstGeom>
            <a:solidFill>
              <a:srgbClr val="EBDBC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6" name="Rectangle 209"/>
            <p:cNvSpPr>
              <a:spLocks noChangeArrowheads="1"/>
            </p:cNvSpPr>
            <p:nvPr/>
          </p:nvSpPr>
          <p:spPr bwMode="auto">
            <a:xfrm>
              <a:off x="4601" y="2050"/>
              <a:ext cx="8" cy="264"/>
            </a:xfrm>
            <a:prstGeom prst="rect">
              <a:avLst/>
            </a:prstGeom>
            <a:solidFill>
              <a:srgbClr val="EBDAC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7" name="Rectangle 210"/>
            <p:cNvSpPr>
              <a:spLocks noChangeArrowheads="1"/>
            </p:cNvSpPr>
            <p:nvPr/>
          </p:nvSpPr>
          <p:spPr bwMode="auto">
            <a:xfrm>
              <a:off x="4609" y="2050"/>
              <a:ext cx="7" cy="264"/>
            </a:xfrm>
            <a:prstGeom prst="rect">
              <a:avLst/>
            </a:prstGeom>
            <a:solidFill>
              <a:srgbClr val="EBDAC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8" name="Rectangle 211"/>
            <p:cNvSpPr>
              <a:spLocks noChangeArrowheads="1"/>
            </p:cNvSpPr>
            <p:nvPr/>
          </p:nvSpPr>
          <p:spPr bwMode="auto">
            <a:xfrm>
              <a:off x="4616" y="2050"/>
              <a:ext cx="7" cy="264"/>
            </a:xfrm>
            <a:prstGeom prst="rect">
              <a:avLst/>
            </a:prstGeom>
            <a:solidFill>
              <a:srgbClr val="EAD9C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19" name="Rectangle 212"/>
            <p:cNvSpPr>
              <a:spLocks noChangeArrowheads="1"/>
            </p:cNvSpPr>
            <p:nvPr/>
          </p:nvSpPr>
          <p:spPr bwMode="auto">
            <a:xfrm>
              <a:off x="4623" y="2050"/>
              <a:ext cx="8" cy="264"/>
            </a:xfrm>
            <a:prstGeom prst="rect">
              <a:avLst/>
            </a:prstGeom>
            <a:solidFill>
              <a:srgbClr val="EAD9C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 name="Rectangle 213"/>
            <p:cNvSpPr>
              <a:spLocks noChangeArrowheads="1"/>
            </p:cNvSpPr>
            <p:nvPr/>
          </p:nvSpPr>
          <p:spPr bwMode="auto">
            <a:xfrm>
              <a:off x="4631" y="2050"/>
              <a:ext cx="7" cy="264"/>
            </a:xfrm>
            <a:prstGeom prst="rect">
              <a:avLst/>
            </a:prstGeom>
            <a:solidFill>
              <a:srgbClr val="E9D8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1" name="Rectangle 214"/>
            <p:cNvSpPr>
              <a:spLocks noChangeArrowheads="1"/>
            </p:cNvSpPr>
            <p:nvPr/>
          </p:nvSpPr>
          <p:spPr bwMode="auto">
            <a:xfrm>
              <a:off x="4638" y="2050"/>
              <a:ext cx="7" cy="264"/>
            </a:xfrm>
            <a:prstGeom prst="rect">
              <a:avLst/>
            </a:prstGeom>
            <a:solidFill>
              <a:srgbClr val="E9D8B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2" name="Rectangle 215"/>
            <p:cNvSpPr>
              <a:spLocks noChangeArrowheads="1"/>
            </p:cNvSpPr>
            <p:nvPr/>
          </p:nvSpPr>
          <p:spPr bwMode="auto">
            <a:xfrm>
              <a:off x="4645" y="2050"/>
              <a:ext cx="8" cy="264"/>
            </a:xfrm>
            <a:prstGeom prst="rect">
              <a:avLst/>
            </a:prstGeom>
            <a:solidFill>
              <a:srgbClr val="E8D7B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3" name="Rectangle 216"/>
            <p:cNvSpPr>
              <a:spLocks noChangeArrowheads="1"/>
            </p:cNvSpPr>
            <p:nvPr/>
          </p:nvSpPr>
          <p:spPr bwMode="auto">
            <a:xfrm>
              <a:off x="3853" y="2050"/>
              <a:ext cx="800" cy="264"/>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4" name="Rectangle 217"/>
            <p:cNvSpPr>
              <a:spLocks noChangeArrowheads="1"/>
            </p:cNvSpPr>
            <p:nvPr/>
          </p:nvSpPr>
          <p:spPr bwMode="auto">
            <a:xfrm>
              <a:off x="3948" y="2090"/>
              <a:ext cx="36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smtClean="0">
                  <a:ln>
                    <a:noFill/>
                  </a:ln>
                  <a:solidFill>
                    <a:srgbClr val="000000"/>
                  </a:solidFill>
                  <a:effectLst/>
                  <a:latin typeface="Arial" pitchFamily="34" charset="0"/>
                  <a:cs typeface="Arial" pitchFamily="34" charset="0"/>
                </a:rPr>
                <a:t>IMAP Server</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18"/>
            <p:cNvSpPr>
              <a:spLocks noChangeArrowheads="1"/>
            </p:cNvSpPr>
            <p:nvPr/>
          </p:nvSpPr>
          <p:spPr bwMode="auto">
            <a:xfrm>
              <a:off x="4543" y="2072"/>
              <a:ext cx="73" cy="72"/>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6" name="Rectangle 219"/>
            <p:cNvSpPr>
              <a:spLocks noChangeArrowheads="1"/>
            </p:cNvSpPr>
            <p:nvPr/>
          </p:nvSpPr>
          <p:spPr bwMode="auto">
            <a:xfrm>
              <a:off x="4543" y="2072"/>
              <a:ext cx="73" cy="72"/>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7" name="Rectangle 220"/>
            <p:cNvSpPr>
              <a:spLocks noChangeArrowheads="1"/>
            </p:cNvSpPr>
            <p:nvPr/>
          </p:nvSpPr>
          <p:spPr bwMode="auto">
            <a:xfrm>
              <a:off x="4521" y="2081"/>
              <a:ext cx="44" cy="18"/>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8" name="Rectangle 221"/>
            <p:cNvSpPr>
              <a:spLocks noChangeArrowheads="1"/>
            </p:cNvSpPr>
            <p:nvPr/>
          </p:nvSpPr>
          <p:spPr bwMode="auto">
            <a:xfrm>
              <a:off x="4521" y="2081"/>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9" name="Rectangle 222"/>
            <p:cNvSpPr>
              <a:spLocks noChangeArrowheads="1"/>
            </p:cNvSpPr>
            <p:nvPr/>
          </p:nvSpPr>
          <p:spPr bwMode="auto">
            <a:xfrm>
              <a:off x="4521" y="2112"/>
              <a:ext cx="44" cy="18"/>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0" name="Rectangle 223"/>
            <p:cNvSpPr>
              <a:spLocks noChangeArrowheads="1"/>
            </p:cNvSpPr>
            <p:nvPr/>
          </p:nvSpPr>
          <p:spPr bwMode="auto">
            <a:xfrm>
              <a:off x="4521" y="2112"/>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1" name="Rectangle 224"/>
            <p:cNvSpPr>
              <a:spLocks noChangeArrowheads="1"/>
            </p:cNvSpPr>
            <p:nvPr/>
          </p:nvSpPr>
          <p:spPr bwMode="auto">
            <a:xfrm>
              <a:off x="3875" y="2430"/>
              <a:ext cx="800" cy="265"/>
            </a:xfrm>
            <a:prstGeom prst="rect">
              <a:avLst/>
            </a:prstGeom>
            <a:solidFill>
              <a:srgbClr val="C0BF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2" name="Rectangle 225"/>
            <p:cNvSpPr>
              <a:spLocks noChangeArrowheads="1"/>
            </p:cNvSpPr>
            <p:nvPr/>
          </p:nvSpPr>
          <p:spPr bwMode="auto">
            <a:xfrm>
              <a:off x="3875" y="2430"/>
              <a:ext cx="800" cy="265"/>
            </a:xfrm>
            <a:prstGeom prst="rect">
              <a:avLst/>
            </a:prstGeom>
            <a:noFill/>
            <a:ln w="7" cap="sq">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3" name="Rectangle 226"/>
            <p:cNvSpPr>
              <a:spLocks noChangeArrowheads="1"/>
            </p:cNvSpPr>
            <p:nvPr/>
          </p:nvSpPr>
          <p:spPr bwMode="auto">
            <a:xfrm>
              <a:off x="3853" y="2417"/>
              <a:ext cx="411" cy="264"/>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4" name="Rectangle 227"/>
            <p:cNvSpPr>
              <a:spLocks noChangeArrowheads="1"/>
            </p:cNvSpPr>
            <p:nvPr/>
          </p:nvSpPr>
          <p:spPr bwMode="auto">
            <a:xfrm>
              <a:off x="4264" y="2417"/>
              <a:ext cx="7" cy="264"/>
            </a:xfrm>
            <a:prstGeom prst="rect">
              <a:avLst/>
            </a:prstGeom>
            <a:solidFill>
              <a:srgbClr val="FCF1E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5" name="Rectangle 228"/>
            <p:cNvSpPr>
              <a:spLocks noChangeArrowheads="1"/>
            </p:cNvSpPr>
            <p:nvPr/>
          </p:nvSpPr>
          <p:spPr bwMode="auto">
            <a:xfrm>
              <a:off x="4271" y="2417"/>
              <a:ext cx="7" cy="264"/>
            </a:xfrm>
            <a:prstGeom prst="rect">
              <a:avLst/>
            </a:prstGeom>
            <a:solidFill>
              <a:srgbClr val="FBF1E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6" name="Rectangle 229"/>
            <p:cNvSpPr>
              <a:spLocks noChangeArrowheads="1"/>
            </p:cNvSpPr>
            <p:nvPr/>
          </p:nvSpPr>
          <p:spPr bwMode="auto">
            <a:xfrm>
              <a:off x="4278" y="2417"/>
              <a:ext cx="15" cy="264"/>
            </a:xfrm>
            <a:prstGeom prst="rect">
              <a:avLst/>
            </a:prstGeom>
            <a:solidFill>
              <a:srgbClr val="FBF0E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7" name="Rectangle 230"/>
            <p:cNvSpPr>
              <a:spLocks noChangeArrowheads="1"/>
            </p:cNvSpPr>
            <p:nvPr/>
          </p:nvSpPr>
          <p:spPr bwMode="auto">
            <a:xfrm>
              <a:off x="4293" y="2417"/>
              <a:ext cx="7" cy="264"/>
            </a:xfrm>
            <a:prstGeom prst="rect">
              <a:avLst/>
            </a:prstGeom>
            <a:solidFill>
              <a:srgbClr val="FAF0D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8" name="Rectangle 231"/>
            <p:cNvSpPr>
              <a:spLocks noChangeArrowheads="1"/>
            </p:cNvSpPr>
            <p:nvPr/>
          </p:nvSpPr>
          <p:spPr bwMode="auto">
            <a:xfrm>
              <a:off x="4300" y="2417"/>
              <a:ext cx="15" cy="264"/>
            </a:xfrm>
            <a:prstGeom prst="rect">
              <a:avLst/>
            </a:prstGeom>
            <a:solidFill>
              <a:srgbClr val="FAEFD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39" name="Rectangle 232"/>
            <p:cNvSpPr>
              <a:spLocks noChangeArrowheads="1"/>
            </p:cNvSpPr>
            <p:nvPr/>
          </p:nvSpPr>
          <p:spPr bwMode="auto">
            <a:xfrm>
              <a:off x="4315" y="2417"/>
              <a:ext cx="7" cy="264"/>
            </a:xfrm>
            <a:prstGeom prst="rect">
              <a:avLst/>
            </a:prstGeom>
            <a:solidFill>
              <a:srgbClr val="F9EED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0" name="Rectangle 233"/>
            <p:cNvSpPr>
              <a:spLocks noChangeArrowheads="1"/>
            </p:cNvSpPr>
            <p:nvPr/>
          </p:nvSpPr>
          <p:spPr bwMode="auto">
            <a:xfrm>
              <a:off x="4322" y="2417"/>
              <a:ext cx="8" cy="264"/>
            </a:xfrm>
            <a:prstGeom prst="rect">
              <a:avLst/>
            </a:prstGeom>
            <a:solidFill>
              <a:srgbClr val="F9EDD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1" name="Rectangle 234"/>
            <p:cNvSpPr>
              <a:spLocks noChangeArrowheads="1"/>
            </p:cNvSpPr>
            <p:nvPr/>
          </p:nvSpPr>
          <p:spPr bwMode="auto">
            <a:xfrm>
              <a:off x="4330" y="2417"/>
              <a:ext cx="7" cy="264"/>
            </a:xfrm>
            <a:prstGeom prst="rect">
              <a:avLst/>
            </a:prstGeom>
            <a:solidFill>
              <a:srgbClr val="F8EDD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2" name="Rectangle 235"/>
            <p:cNvSpPr>
              <a:spLocks noChangeArrowheads="1"/>
            </p:cNvSpPr>
            <p:nvPr/>
          </p:nvSpPr>
          <p:spPr bwMode="auto">
            <a:xfrm>
              <a:off x="4337" y="2417"/>
              <a:ext cx="15" cy="264"/>
            </a:xfrm>
            <a:prstGeom prst="rect">
              <a:avLst/>
            </a:prstGeom>
            <a:solidFill>
              <a:srgbClr val="F8ECD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3" name="Rectangle 236"/>
            <p:cNvSpPr>
              <a:spLocks noChangeArrowheads="1"/>
            </p:cNvSpPr>
            <p:nvPr/>
          </p:nvSpPr>
          <p:spPr bwMode="auto">
            <a:xfrm>
              <a:off x="4352" y="2417"/>
              <a:ext cx="7" cy="264"/>
            </a:xfrm>
            <a:prstGeom prst="rect">
              <a:avLst/>
            </a:prstGeom>
            <a:solidFill>
              <a:srgbClr val="F7EBD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4" name="Rectangle 237"/>
            <p:cNvSpPr>
              <a:spLocks noChangeArrowheads="1"/>
            </p:cNvSpPr>
            <p:nvPr/>
          </p:nvSpPr>
          <p:spPr bwMode="auto">
            <a:xfrm>
              <a:off x="4359" y="2417"/>
              <a:ext cx="7" cy="264"/>
            </a:xfrm>
            <a:prstGeom prst="rect">
              <a:avLst/>
            </a:prstGeom>
            <a:solidFill>
              <a:srgbClr val="F7EBD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5" name="Rectangle 238"/>
            <p:cNvSpPr>
              <a:spLocks noChangeArrowheads="1"/>
            </p:cNvSpPr>
            <p:nvPr/>
          </p:nvSpPr>
          <p:spPr bwMode="auto">
            <a:xfrm>
              <a:off x="4366" y="2417"/>
              <a:ext cx="8" cy="264"/>
            </a:xfrm>
            <a:prstGeom prst="rect">
              <a:avLst/>
            </a:prstGeom>
            <a:solidFill>
              <a:srgbClr val="F6EAD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6" name="Rectangle 239"/>
            <p:cNvSpPr>
              <a:spLocks noChangeArrowheads="1"/>
            </p:cNvSpPr>
            <p:nvPr/>
          </p:nvSpPr>
          <p:spPr bwMode="auto">
            <a:xfrm>
              <a:off x="4374" y="2417"/>
              <a:ext cx="7" cy="264"/>
            </a:xfrm>
            <a:prstGeom prst="rect">
              <a:avLst/>
            </a:prstGeom>
            <a:solidFill>
              <a:srgbClr val="F6EAD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7" name="Rectangle 240"/>
            <p:cNvSpPr>
              <a:spLocks noChangeArrowheads="1"/>
            </p:cNvSpPr>
            <p:nvPr/>
          </p:nvSpPr>
          <p:spPr bwMode="auto">
            <a:xfrm>
              <a:off x="4381" y="2417"/>
              <a:ext cx="7" cy="264"/>
            </a:xfrm>
            <a:prstGeom prst="rect">
              <a:avLst/>
            </a:prstGeom>
            <a:solidFill>
              <a:srgbClr val="F6E9D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8" name="Rectangle 241"/>
            <p:cNvSpPr>
              <a:spLocks noChangeArrowheads="1"/>
            </p:cNvSpPr>
            <p:nvPr/>
          </p:nvSpPr>
          <p:spPr bwMode="auto">
            <a:xfrm>
              <a:off x="4388" y="2417"/>
              <a:ext cx="8" cy="264"/>
            </a:xfrm>
            <a:prstGeom prst="rect">
              <a:avLst/>
            </a:prstGeom>
            <a:solidFill>
              <a:srgbClr val="F6E9D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49" name="Rectangle 242"/>
            <p:cNvSpPr>
              <a:spLocks noChangeArrowheads="1"/>
            </p:cNvSpPr>
            <p:nvPr/>
          </p:nvSpPr>
          <p:spPr bwMode="auto">
            <a:xfrm>
              <a:off x="4396" y="2417"/>
              <a:ext cx="7" cy="264"/>
            </a:xfrm>
            <a:prstGeom prst="rect">
              <a:avLst/>
            </a:prstGeom>
            <a:solidFill>
              <a:srgbClr val="F5E8D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0" name="Rectangle 243"/>
            <p:cNvSpPr>
              <a:spLocks noChangeArrowheads="1"/>
            </p:cNvSpPr>
            <p:nvPr/>
          </p:nvSpPr>
          <p:spPr bwMode="auto">
            <a:xfrm>
              <a:off x="4403" y="2417"/>
              <a:ext cx="7" cy="264"/>
            </a:xfrm>
            <a:prstGeom prst="rect">
              <a:avLst/>
            </a:prstGeom>
            <a:solidFill>
              <a:srgbClr val="F5E8D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1" name="Rectangle 244"/>
            <p:cNvSpPr>
              <a:spLocks noChangeArrowheads="1"/>
            </p:cNvSpPr>
            <p:nvPr/>
          </p:nvSpPr>
          <p:spPr bwMode="auto">
            <a:xfrm>
              <a:off x="4410" y="2417"/>
              <a:ext cx="8" cy="264"/>
            </a:xfrm>
            <a:prstGeom prst="rect">
              <a:avLst/>
            </a:prstGeom>
            <a:solidFill>
              <a:srgbClr val="F5E8D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2" name="Rectangle 245"/>
            <p:cNvSpPr>
              <a:spLocks noChangeArrowheads="1"/>
            </p:cNvSpPr>
            <p:nvPr/>
          </p:nvSpPr>
          <p:spPr bwMode="auto">
            <a:xfrm>
              <a:off x="4418" y="2417"/>
              <a:ext cx="7" cy="264"/>
            </a:xfrm>
            <a:prstGeom prst="rect">
              <a:avLst/>
            </a:prstGeom>
            <a:solidFill>
              <a:srgbClr val="F4E7D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3" name="Rectangle 246"/>
            <p:cNvSpPr>
              <a:spLocks noChangeArrowheads="1"/>
            </p:cNvSpPr>
            <p:nvPr/>
          </p:nvSpPr>
          <p:spPr bwMode="auto">
            <a:xfrm>
              <a:off x="4425" y="2417"/>
              <a:ext cx="7" cy="264"/>
            </a:xfrm>
            <a:prstGeom prst="rect">
              <a:avLst/>
            </a:prstGeom>
            <a:solidFill>
              <a:srgbClr val="F4E7D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4" name="Rectangle 247"/>
            <p:cNvSpPr>
              <a:spLocks noChangeArrowheads="1"/>
            </p:cNvSpPr>
            <p:nvPr/>
          </p:nvSpPr>
          <p:spPr bwMode="auto">
            <a:xfrm>
              <a:off x="4432" y="2417"/>
              <a:ext cx="8" cy="264"/>
            </a:xfrm>
            <a:prstGeom prst="rect">
              <a:avLst/>
            </a:prstGeom>
            <a:solidFill>
              <a:srgbClr val="F3E6D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5" name="Rectangle 248"/>
            <p:cNvSpPr>
              <a:spLocks noChangeArrowheads="1"/>
            </p:cNvSpPr>
            <p:nvPr/>
          </p:nvSpPr>
          <p:spPr bwMode="auto">
            <a:xfrm>
              <a:off x="4440" y="2417"/>
              <a:ext cx="7" cy="264"/>
            </a:xfrm>
            <a:prstGeom prst="rect">
              <a:avLst/>
            </a:prstGeom>
            <a:solidFill>
              <a:srgbClr val="F3E6D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6" name="Rectangle 249"/>
            <p:cNvSpPr>
              <a:spLocks noChangeArrowheads="1"/>
            </p:cNvSpPr>
            <p:nvPr/>
          </p:nvSpPr>
          <p:spPr bwMode="auto">
            <a:xfrm>
              <a:off x="4447" y="2417"/>
              <a:ext cx="15" cy="264"/>
            </a:xfrm>
            <a:prstGeom prst="rect">
              <a:avLst/>
            </a:prstGeom>
            <a:solidFill>
              <a:srgbClr val="F2E5D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7" name="Rectangle 250"/>
            <p:cNvSpPr>
              <a:spLocks noChangeArrowheads="1"/>
            </p:cNvSpPr>
            <p:nvPr/>
          </p:nvSpPr>
          <p:spPr bwMode="auto">
            <a:xfrm>
              <a:off x="4462" y="2417"/>
              <a:ext cx="7" cy="264"/>
            </a:xfrm>
            <a:prstGeom prst="rect">
              <a:avLst/>
            </a:prstGeom>
            <a:solidFill>
              <a:srgbClr val="F2E4D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8" name="Rectangle 251"/>
            <p:cNvSpPr>
              <a:spLocks noChangeArrowheads="1"/>
            </p:cNvSpPr>
            <p:nvPr/>
          </p:nvSpPr>
          <p:spPr bwMode="auto">
            <a:xfrm>
              <a:off x="4469" y="2417"/>
              <a:ext cx="8" cy="264"/>
            </a:xfrm>
            <a:prstGeom prst="rect">
              <a:avLst/>
            </a:prstGeom>
            <a:solidFill>
              <a:srgbClr val="F1E4C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59" name="Rectangle 252"/>
            <p:cNvSpPr>
              <a:spLocks noChangeArrowheads="1"/>
            </p:cNvSpPr>
            <p:nvPr/>
          </p:nvSpPr>
          <p:spPr bwMode="auto">
            <a:xfrm>
              <a:off x="4477" y="2417"/>
              <a:ext cx="7" cy="264"/>
            </a:xfrm>
            <a:prstGeom prst="rect">
              <a:avLst/>
            </a:prstGeom>
            <a:solidFill>
              <a:srgbClr val="F1E3C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0" name="Rectangle 253"/>
            <p:cNvSpPr>
              <a:spLocks noChangeArrowheads="1"/>
            </p:cNvSpPr>
            <p:nvPr/>
          </p:nvSpPr>
          <p:spPr bwMode="auto">
            <a:xfrm>
              <a:off x="4484" y="2417"/>
              <a:ext cx="7" cy="264"/>
            </a:xfrm>
            <a:prstGeom prst="rect">
              <a:avLst/>
            </a:prstGeom>
            <a:solidFill>
              <a:srgbClr val="F1E3CE"/>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1" name="Rectangle 254"/>
            <p:cNvSpPr>
              <a:spLocks noChangeArrowheads="1"/>
            </p:cNvSpPr>
            <p:nvPr/>
          </p:nvSpPr>
          <p:spPr bwMode="auto">
            <a:xfrm>
              <a:off x="4491" y="2417"/>
              <a:ext cx="8" cy="264"/>
            </a:xfrm>
            <a:prstGeom prst="rect">
              <a:avLst/>
            </a:prstGeom>
            <a:solidFill>
              <a:srgbClr val="F0E2CD"/>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2" name="Rectangle 255"/>
            <p:cNvSpPr>
              <a:spLocks noChangeArrowheads="1"/>
            </p:cNvSpPr>
            <p:nvPr/>
          </p:nvSpPr>
          <p:spPr bwMode="auto">
            <a:xfrm>
              <a:off x="4499" y="2417"/>
              <a:ext cx="14" cy="264"/>
            </a:xfrm>
            <a:prstGeom prst="rect">
              <a:avLst/>
            </a:prstGeom>
            <a:solidFill>
              <a:srgbClr val="F0E1CC"/>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3" name="Rectangle 256"/>
            <p:cNvSpPr>
              <a:spLocks noChangeArrowheads="1"/>
            </p:cNvSpPr>
            <p:nvPr/>
          </p:nvSpPr>
          <p:spPr bwMode="auto">
            <a:xfrm>
              <a:off x="4513" y="2417"/>
              <a:ext cx="8" cy="264"/>
            </a:xfrm>
            <a:prstGeom prst="rect">
              <a:avLst/>
            </a:prstGeom>
            <a:solidFill>
              <a:srgbClr val="EFE0CB"/>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4" name="Rectangle 257"/>
            <p:cNvSpPr>
              <a:spLocks noChangeArrowheads="1"/>
            </p:cNvSpPr>
            <p:nvPr/>
          </p:nvSpPr>
          <p:spPr bwMode="auto">
            <a:xfrm>
              <a:off x="4521" y="2417"/>
              <a:ext cx="7" cy="264"/>
            </a:xfrm>
            <a:prstGeom prst="rect">
              <a:avLst/>
            </a:prstGeom>
            <a:solidFill>
              <a:srgbClr val="EFE0CA"/>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5" name="Rectangle 258"/>
            <p:cNvSpPr>
              <a:spLocks noChangeArrowheads="1"/>
            </p:cNvSpPr>
            <p:nvPr/>
          </p:nvSpPr>
          <p:spPr bwMode="auto">
            <a:xfrm>
              <a:off x="4528" y="2417"/>
              <a:ext cx="15" cy="264"/>
            </a:xfrm>
            <a:prstGeom prst="rect">
              <a:avLst/>
            </a:prstGeom>
            <a:solidFill>
              <a:srgbClr val="EEDFC9"/>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6" name="Rectangle 259"/>
            <p:cNvSpPr>
              <a:spLocks noChangeArrowheads="1"/>
            </p:cNvSpPr>
            <p:nvPr/>
          </p:nvSpPr>
          <p:spPr bwMode="auto">
            <a:xfrm>
              <a:off x="4543" y="2417"/>
              <a:ext cx="7" cy="264"/>
            </a:xfrm>
            <a:prstGeom prst="rect">
              <a:avLst/>
            </a:prstGeom>
            <a:solidFill>
              <a:srgbClr val="EEDFC8"/>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7" name="Rectangle 260"/>
            <p:cNvSpPr>
              <a:spLocks noChangeArrowheads="1"/>
            </p:cNvSpPr>
            <p:nvPr/>
          </p:nvSpPr>
          <p:spPr bwMode="auto">
            <a:xfrm>
              <a:off x="4550" y="2417"/>
              <a:ext cx="15" cy="264"/>
            </a:xfrm>
            <a:prstGeom prst="rect">
              <a:avLst/>
            </a:prstGeom>
            <a:solidFill>
              <a:srgbClr val="EDDEC7"/>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8" name="Rectangle 261"/>
            <p:cNvSpPr>
              <a:spLocks noChangeArrowheads="1"/>
            </p:cNvSpPr>
            <p:nvPr/>
          </p:nvSpPr>
          <p:spPr bwMode="auto">
            <a:xfrm>
              <a:off x="4565" y="2417"/>
              <a:ext cx="7" cy="264"/>
            </a:xfrm>
            <a:prstGeom prst="rect">
              <a:avLst/>
            </a:prstGeom>
            <a:solidFill>
              <a:srgbClr val="EDDDC6"/>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69" name="Rectangle 262"/>
            <p:cNvSpPr>
              <a:spLocks noChangeArrowheads="1"/>
            </p:cNvSpPr>
            <p:nvPr/>
          </p:nvSpPr>
          <p:spPr bwMode="auto">
            <a:xfrm>
              <a:off x="4572" y="2417"/>
              <a:ext cx="15" cy="264"/>
            </a:xfrm>
            <a:prstGeom prst="rect">
              <a:avLst/>
            </a:prstGeom>
            <a:solidFill>
              <a:srgbClr val="ECDCC5"/>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0" name="Rectangle 263"/>
            <p:cNvSpPr>
              <a:spLocks noChangeArrowheads="1"/>
            </p:cNvSpPr>
            <p:nvPr/>
          </p:nvSpPr>
          <p:spPr bwMode="auto">
            <a:xfrm>
              <a:off x="4587" y="2417"/>
              <a:ext cx="7" cy="264"/>
            </a:xfrm>
            <a:prstGeom prst="rect">
              <a:avLst/>
            </a:prstGeom>
            <a:solidFill>
              <a:srgbClr val="ECDBC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1" name="Rectangle 264"/>
            <p:cNvSpPr>
              <a:spLocks noChangeArrowheads="1"/>
            </p:cNvSpPr>
            <p:nvPr/>
          </p:nvSpPr>
          <p:spPr bwMode="auto">
            <a:xfrm>
              <a:off x="4594" y="2417"/>
              <a:ext cx="7" cy="264"/>
            </a:xfrm>
            <a:prstGeom prst="rect">
              <a:avLst/>
            </a:prstGeom>
            <a:solidFill>
              <a:srgbClr val="EBDBC4"/>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2" name="Rectangle 265"/>
            <p:cNvSpPr>
              <a:spLocks noChangeArrowheads="1"/>
            </p:cNvSpPr>
            <p:nvPr/>
          </p:nvSpPr>
          <p:spPr bwMode="auto">
            <a:xfrm>
              <a:off x="4601" y="2417"/>
              <a:ext cx="8" cy="264"/>
            </a:xfrm>
            <a:prstGeom prst="rect">
              <a:avLst/>
            </a:prstGeom>
            <a:solidFill>
              <a:srgbClr val="EBDAC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3" name="Rectangle 266"/>
            <p:cNvSpPr>
              <a:spLocks noChangeArrowheads="1"/>
            </p:cNvSpPr>
            <p:nvPr/>
          </p:nvSpPr>
          <p:spPr bwMode="auto">
            <a:xfrm>
              <a:off x="4609" y="2417"/>
              <a:ext cx="7" cy="264"/>
            </a:xfrm>
            <a:prstGeom prst="rect">
              <a:avLst/>
            </a:prstGeom>
            <a:solidFill>
              <a:srgbClr val="EBDAC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4" name="Rectangle 267"/>
            <p:cNvSpPr>
              <a:spLocks noChangeArrowheads="1"/>
            </p:cNvSpPr>
            <p:nvPr/>
          </p:nvSpPr>
          <p:spPr bwMode="auto">
            <a:xfrm>
              <a:off x="4616" y="2417"/>
              <a:ext cx="7" cy="264"/>
            </a:xfrm>
            <a:prstGeom prst="rect">
              <a:avLst/>
            </a:prstGeom>
            <a:solidFill>
              <a:srgbClr val="EAD9C2"/>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5" name="Rectangle 268"/>
            <p:cNvSpPr>
              <a:spLocks noChangeArrowheads="1"/>
            </p:cNvSpPr>
            <p:nvPr/>
          </p:nvSpPr>
          <p:spPr bwMode="auto">
            <a:xfrm>
              <a:off x="4623" y="2417"/>
              <a:ext cx="8" cy="264"/>
            </a:xfrm>
            <a:prstGeom prst="rect">
              <a:avLst/>
            </a:prstGeom>
            <a:solidFill>
              <a:srgbClr val="EAD9C1"/>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6" name="Rectangle 269"/>
            <p:cNvSpPr>
              <a:spLocks noChangeArrowheads="1"/>
            </p:cNvSpPr>
            <p:nvPr/>
          </p:nvSpPr>
          <p:spPr bwMode="auto">
            <a:xfrm>
              <a:off x="4631" y="2417"/>
              <a:ext cx="7" cy="264"/>
            </a:xfrm>
            <a:prstGeom prst="rect">
              <a:avLst/>
            </a:prstGeom>
            <a:solidFill>
              <a:srgbClr val="E9D8C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7" name="Rectangle 270"/>
            <p:cNvSpPr>
              <a:spLocks noChangeArrowheads="1"/>
            </p:cNvSpPr>
            <p:nvPr/>
          </p:nvSpPr>
          <p:spPr bwMode="auto">
            <a:xfrm>
              <a:off x="4638" y="2417"/>
              <a:ext cx="7" cy="264"/>
            </a:xfrm>
            <a:prstGeom prst="rect">
              <a:avLst/>
            </a:prstGeom>
            <a:solidFill>
              <a:srgbClr val="E9D8B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8" name="Rectangle 271"/>
            <p:cNvSpPr>
              <a:spLocks noChangeArrowheads="1"/>
            </p:cNvSpPr>
            <p:nvPr/>
          </p:nvSpPr>
          <p:spPr bwMode="auto">
            <a:xfrm>
              <a:off x="4645" y="2417"/>
              <a:ext cx="8" cy="264"/>
            </a:xfrm>
            <a:prstGeom prst="rect">
              <a:avLst/>
            </a:prstGeom>
            <a:solidFill>
              <a:srgbClr val="E8D7BF"/>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79" name="Rectangle 272"/>
            <p:cNvSpPr>
              <a:spLocks noChangeArrowheads="1"/>
            </p:cNvSpPr>
            <p:nvPr/>
          </p:nvSpPr>
          <p:spPr bwMode="auto">
            <a:xfrm>
              <a:off x="3853" y="2417"/>
              <a:ext cx="800" cy="264"/>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80" name="Rectangle 273"/>
            <p:cNvSpPr>
              <a:spLocks noChangeArrowheads="1"/>
            </p:cNvSpPr>
            <p:nvPr/>
          </p:nvSpPr>
          <p:spPr bwMode="auto">
            <a:xfrm>
              <a:off x="3941" y="2457"/>
              <a:ext cx="3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smtClean="0">
                  <a:ln>
                    <a:noFill/>
                  </a:ln>
                  <a:solidFill>
                    <a:srgbClr val="000000"/>
                  </a:solidFill>
                  <a:effectLst/>
                  <a:latin typeface="Arial" pitchFamily="34" charset="0"/>
                  <a:cs typeface="Arial" pitchFamily="34" charset="0"/>
                </a:rPr>
                <a:t>SMTP Server</a:t>
              </a:r>
              <a:endParaRPr kumimoji="0" lang="sk-SK" sz="2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274"/>
            <p:cNvSpPr>
              <a:spLocks noChangeArrowheads="1"/>
            </p:cNvSpPr>
            <p:nvPr/>
          </p:nvSpPr>
          <p:spPr bwMode="auto">
            <a:xfrm>
              <a:off x="4543" y="2439"/>
              <a:ext cx="73" cy="72"/>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82" name="Rectangle 275"/>
            <p:cNvSpPr>
              <a:spLocks noChangeArrowheads="1"/>
            </p:cNvSpPr>
            <p:nvPr/>
          </p:nvSpPr>
          <p:spPr bwMode="auto">
            <a:xfrm>
              <a:off x="4543" y="2439"/>
              <a:ext cx="73" cy="72"/>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83" name="Rectangle 276"/>
            <p:cNvSpPr>
              <a:spLocks noChangeArrowheads="1"/>
            </p:cNvSpPr>
            <p:nvPr/>
          </p:nvSpPr>
          <p:spPr bwMode="auto">
            <a:xfrm>
              <a:off x="4521" y="2448"/>
              <a:ext cx="44" cy="18"/>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84" name="Rectangle 277"/>
            <p:cNvSpPr>
              <a:spLocks noChangeArrowheads="1"/>
            </p:cNvSpPr>
            <p:nvPr/>
          </p:nvSpPr>
          <p:spPr bwMode="auto">
            <a:xfrm>
              <a:off x="4521" y="2448"/>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85" name="Rectangle 278"/>
            <p:cNvSpPr>
              <a:spLocks noChangeArrowheads="1"/>
            </p:cNvSpPr>
            <p:nvPr/>
          </p:nvSpPr>
          <p:spPr bwMode="auto">
            <a:xfrm>
              <a:off x="4521" y="2480"/>
              <a:ext cx="44" cy="18"/>
            </a:xfrm>
            <a:prstGeom prst="rect">
              <a:avLst/>
            </a:prstGeom>
            <a:solidFill>
              <a:srgbClr val="FCF2E3"/>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86" name="Rectangle 279"/>
            <p:cNvSpPr>
              <a:spLocks noChangeArrowheads="1"/>
            </p:cNvSpPr>
            <p:nvPr/>
          </p:nvSpPr>
          <p:spPr bwMode="auto">
            <a:xfrm>
              <a:off x="4521" y="2480"/>
              <a:ext cx="44" cy="18"/>
            </a:xfrm>
            <a:prstGeom prst="rect">
              <a:avLst/>
            </a:prstGeom>
            <a:noFill/>
            <a:ln w="7" cap="sq">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sk-SK"/>
            </a:p>
          </p:txBody>
        </p:sp>
        <p:pic>
          <p:nvPicPr>
            <p:cNvPr id="87" name="Picture 280"/>
            <p:cNvPicPr>
              <a:picLocks noChangeAspect="1" noChangeArrowheads="1"/>
            </p:cNvPicPr>
            <p:nvPr/>
          </p:nvPicPr>
          <p:blipFill>
            <a:blip r:embed="rId12" cstate="print"/>
            <a:srcRect/>
            <a:stretch>
              <a:fillRect/>
            </a:stretch>
          </p:blipFill>
          <p:spPr bwMode="auto">
            <a:xfrm>
              <a:off x="2987" y="2050"/>
              <a:ext cx="638" cy="475"/>
            </a:xfrm>
            <a:prstGeom prst="rect">
              <a:avLst/>
            </a:prstGeom>
            <a:noFill/>
            <a:ln w="9525">
              <a:noFill/>
              <a:miter lim="800000"/>
              <a:headEnd/>
              <a:tailEnd/>
            </a:ln>
          </p:spPr>
        </p:pic>
        <p:sp>
          <p:nvSpPr>
            <p:cNvPr id="88" name="Rectangle 281"/>
            <p:cNvSpPr>
              <a:spLocks noChangeArrowheads="1"/>
            </p:cNvSpPr>
            <p:nvPr/>
          </p:nvSpPr>
          <p:spPr bwMode="auto">
            <a:xfrm>
              <a:off x="3067" y="255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900" b="1" i="0" u="none" strike="noStrike" cap="none" normalizeH="0" baseline="0" dirty="0" smtClean="0">
                  <a:ln>
                    <a:noFill/>
                  </a:ln>
                  <a:solidFill>
                    <a:srgbClr val="000000"/>
                  </a:solidFill>
                  <a:effectLst/>
                  <a:latin typeface="Arial" pitchFamily="34" charset="0"/>
                  <a:cs typeface="Arial" pitchFamily="34" charset="0"/>
                </a:rPr>
                <a:t>Email server</a:t>
              </a:r>
              <a:endParaRPr kumimoji="0" lang="sk-SK"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Line 282"/>
            <p:cNvSpPr>
              <a:spLocks noChangeShapeType="1"/>
            </p:cNvSpPr>
            <p:nvPr/>
          </p:nvSpPr>
          <p:spPr bwMode="auto">
            <a:xfrm flipH="1">
              <a:off x="3625" y="2242"/>
              <a:ext cx="228" cy="36"/>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0" name="Line 283"/>
            <p:cNvSpPr>
              <a:spLocks noChangeShapeType="1"/>
            </p:cNvSpPr>
            <p:nvPr/>
          </p:nvSpPr>
          <p:spPr bwMode="auto">
            <a:xfrm flipH="1" flipV="1">
              <a:off x="3625" y="2404"/>
              <a:ext cx="228" cy="53"/>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1" name="Line 284"/>
            <p:cNvSpPr>
              <a:spLocks noChangeShapeType="1"/>
            </p:cNvSpPr>
            <p:nvPr/>
          </p:nvSpPr>
          <p:spPr bwMode="auto">
            <a:xfrm>
              <a:off x="2664" y="831"/>
              <a:ext cx="748" cy="412"/>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2" name="Line 285"/>
            <p:cNvSpPr>
              <a:spLocks noChangeShapeType="1"/>
            </p:cNvSpPr>
            <p:nvPr/>
          </p:nvSpPr>
          <p:spPr bwMode="auto">
            <a:xfrm>
              <a:off x="2422" y="831"/>
              <a:ext cx="1" cy="260"/>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3" name="Line 286"/>
            <p:cNvSpPr>
              <a:spLocks noChangeShapeType="1"/>
            </p:cNvSpPr>
            <p:nvPr/>
          </p:nvSpPr>
          <p:spPr bwMode="auto">
            <a:xfrm flipH="1">
              <a:off x="1357" y="831"/>
              <a:ext cx="800" cy="408"/>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4" name="Line 287"/>
            <p:cNvSpPr>
              <a:spLocks noChangeShapeType="1"/>
            </p:cNvSpPr>
            <p:nvPr/>
          </p:nvSpPr>
          <p:spPr bwMode="auto">
            <a:xfrm flipH="1" flipV="1">
              <a:off x="2025" y="2726"/>
              <a:ext cx="228" cy="76"/>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5" name="Line 288"/>
            <p:cNvSpPr>
              <a:spLocks noChangeShapeType="1"/>
            </p:cNvSpPr>
            <p:nvPr/>
          </p:nvSpPr>
          <p:spPr bwMode="auto">
            <a:xfrm>
              <a:off x="1108" y="2260"/>
              <a:ext cx="279" cy="170"/>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6" name="Line 289"/>
            <p:cNvSpPr>
              <a:spLocks noChangeShapeType="1"/>
            </p:cNvSpPr>
            <p:nvPr/>
          </p:nvSpPr>
          <p:spPr bwMode="auto">
            <a:xfrm flipV="1">
              <a:off x="1240" y="2843"/>
              <a:ext cx="147" cy="103"/>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7" name="Line 290"/>
            <p:cNvSpPr>
              <a:spLocks noChangeShapeType="1"/>
            </p:cNvSpPr>
            <p:nvPr/>
          </p:nvSpPr>
          <p:spPr bwMode="auto">
            <a:xfrm flipH="1" flipV="1">
              <a:off x="3133" y="3053"/>
              <a:ext cx="228" cy="58"/>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8" name="Line 291"/>
            <p:cNvSpPr>
              <a:spLocks noChangeShapeType="1"/>
            </p:cNvSpPr>
            <p:nvPr/>
          </p:nvSpPr>
          <p:spPr bwMode="auto">
            <a:xfrm flipV="1">
              <a:off x="2018" y="2242"/>
              <a:ext cx="117" cy="99"/>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99" name="Line 292"/>
            <p:cNvSpPr>
              <a:spLocks noChangeShapeType="1"/>
            </p:cNvSpPr>
            <p:nvPr/>
          </p:nvSpPr>
          <p:spPr bwMode="auto">
            <a:xfrm>
              <a:off x="1357" y="1476"/>
              <a:ext cx="646" cy="314"/>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100" name="Line 293"/>
            <p:cNvSpPr>
              <a:spLocks noChangeShapeType="1"/>
            </p:cNvSpPr>
            <p:nvPr/>
          </p:nvSpPr>
          <p:spPr bwMode="auto">
            <a:xfrm>
              <a:off x="2422" y="1642"/>
              <a:ext cx="1" cy="103"/>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101" name="Line 294"/>
            <p:cNvSpPr>
              <a:spLocks noChangeShapeType="1"/>
            </p:cNvSpPr>
            <p:nvPr/>
          </p:nvSpPr>
          <p:spPr bwMode="auto">
            <a:xfrm flipH="1">
              <a:off x="2847" y="1490"/>
              <a:ext cx="565" cy="286"/>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sp>
          <p:nvSpPr>
            <p:cNvPr id="102" name="Line 295"/>
            <p:cNvSpPr>
              <a:spLocks noChangeShapeType="1"/>
            </p:cNvSpPr>
            <p:nvPr/>
          </p:nvSpPr>
          <p:spPr bwMode="auto">
            <a:xfrm flipH="1" flipV="1">
              <a:off x="2847" y="2153"/>
              <a:ext cx="140" cy="53"/>
            </a:xfrm>
            <a:prstGeom prst="line">
              <a:avLst/>
            </a:prstGeom>
            <a:noFill/>
            <a:ln w="7" cap="rnd">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sk-SK"/>
            </a:p>
          </p:txBody>
        </p:sp>
      </p:grpSp>
      <p:sp>
        <p:nvSpPr>
          <p:cNvPr id="303"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284085" y="724954"/>
            <a:ext cx="8531441" cy="893432"/>
          </a:xfrm>
        </p:spPr>
        <p:txBody>
          <a:bodyPr vert="horz" lIns="91440" tIns="45720" rIns="91440" bIns="45720" rtlCol="0" anchor="ctr">
            <a:normAutofit fontScale="90000"/>
          </a:bodyPr>
          <a:lstStyle/>
          <a:p>
            <a:pPr algn="l"/>
            <a:r>
              <a:rPr lang="en-US" sz="3200" b="1" dirty="0">
                <a:solidFill>
                  <a:schemeClr val="tx2"/>
                </a:solidFill>
              </a:rPr>
              <a:t>Task </a:t>
            </a:r>
            <a:r>
              <a:rPr lang="en-US" sz="3200" b="1" dirty="0" smtClean="0">
                <a:solidFill>
                  <a:schemeClr val="tx2"/>
                </a:solidFill>
              </a:rPr>
              <a:t>3.</a:t>
            </a:r>
            <a:r>
              <a:rPr lang="sk-SK" sz="3200" b="1" dirty="0" smtClean="0">
                <a:solidFill>
                  <a:schemeClr val="tx2"/>
                </a:solidFill>
              </a:rPr>
              <a:t>1</a:t>
            </a:r>
            <a:r>
              <a:rPr lang="en-US" sz="3200" b="1" dirty="0" smtClean="0">
                <a:solidFill>
                  <a:schemeClr val="tx2"/>
                </a:solidFill>
              </a:rPr>
              <a:t>: Identify and Review of Critical Land Transport Infrastructures failure (Case Studies</a:t>
            </a:r>
            <a:r>
              <a:rPr lang="sk-SK" sz="3200" b="1" dirty="0" smtClean="0">
                <a:solidFill>
                  <a:schemeClr val="tx2"/>
                </a:solidFill>
              </a:rPr>
              <a:t> – NW Slovakia</a:t>
            </a:r>
            <a:r>
              <a:rPr lang="en-US" sz="3200" b="1" dirty="0" smtClean="0">
                <a:solidFill>
                  <a:schemeClr val="tx2"/>
                </a:solidFill>
              </a:rPr>
              <a:t>)</a:t>
            </a:r>
            <a:endParaRPr lang="en-IE" sz="3200" b="1" dirty="0">
              <a:solidFill>
                <a:schemeClr val="tx2"/>
              </a:solidFill>
            </a:endParaRPr>
          </a:p>
        </p:txBody>
      </p:sp>
      <p:sp>
        <p:nvSpPr>
          <p:cNvPr id="8" name="Subtitle 2"/>
          <p:cNvSpPr>
            <a:spLocks noGrp="1"/>
          </p:cNvSpPr>
          <p:nvPr>
            <p:ph type="subTitle" idx="1"/>
          </p:nvPr>
        </p:nvSpPr>
        <p:spPr>
          <a:xfrm>
            <a:off x="590936" y="2060812"/>
            <a:ext cx="8224590" cy="4135802"/>
          </a:xfrm>
        </p:spPr>
        <p:txBody>
          <a:bodyPr>
            <a:normAutofit/>
          </a:bodyPr>
          <a:lstStyle/>
          <a:p>
            <a:pPr marL="457200" indent="-457200" algn="l">
              <a:buFont typeface="+mj-lt"/>
              <a:buAutoNum type="arabicPeriod"/>
            </a:pPr>
            <a:r>
              <a:rPr lang="en-US" sz="2000" dirty="0" smtClean="0">
                <a:solidFill>
                  <a:schemeClr val="tx1"/>
                </a:solidFill>
              </a:rPr>
              <a:t>Describing specific case studies having destruction impacts on critical transport infrastructure. </a:t>
            </a:r>
          </a:p>
          <a:p>
            <a:pPr marL="457200" indent="-457200" algn="l">
              <a:buFont typeface="+mj-lt"/>
              <a:buAutoNum type="arabicPeriod"/>
            </a:pPr>
            <a:r>
              <a:rPr lang="en-US" sz="2000" dirty="0" smtClean="0">
                <a:solidFill>
                  <a:schemeClr val="tx1"/>
                </a:solidFill>
              </a:rPr>
              <a:t>UNIZA will solve the impacts of river floods on road and rail critical infrastructure in North- West Slovakia (UNIZA Region)</a:t>
            </a:r>
          </a:p>
          <a:p>
            <a:pPr algn="l"/>
            <a:endParaRPr lang="sk-SK" sz="2000" dirty="0" smtClean="0">
              <a:solidFill>
                <a:schemeClr val="tx2"/>
              </a:solidFill>
            </a:endParaRPr>
          </a:p>
          <a:p>
            <a:pPr algn="l"/>
            <a:r>
              <a:rPr lang="en-US" sz="2000" dirty="0" smtClean="0">
                <a:solidFill>
                  <a:schemeClr val="tx1"/>
                </a:solidFill>
              </a:rPr>
              <a:t>D 3.3 Scenarios and case study of river floods on road and rail critical land transport infrastructures (M12)</a:t>
            </a:r>
          </a:p>
          <a:p>
            <a:pPr algn="l"/>
            <a:endParaRPr lang="en-US" sz="2000" b="1" dirty="0" smtClean="0">
              <a:solidFill>
                <a:schemeClr val="tx2"/>
              </a:solidFill>
            </a:endParaRPr>
          </a:p>
          <a:p>
            <a:pPr marL="457200" indent="-457200" algn="l">
              <a:buFont typeface="+mj-lt"/>
              <a:buAutoNum type="arabicPeriod"/>
            </a:pPr>
            <a:endParaRPr lang="en-US" sz="2000" b="1" dirty="0" smtClean="0">
              <a:solidFill>
                <a:schemeClr val="tx1"/>
              </a:solidFill>
            </a:endParaRPr>
          </a:p>
          <a:p>
            <a:pPr marL="457200" indent="-457200" algn="l">
              <a:buFont typeface="+mj-lt"/>
              <a:buAutoNum type="arabicPeriod"/>
            </a:pPr>
            <a:endParaRPr lang="en-US" sz="2000" b="1" dirty="0" smtClean="0">
              <a:solidFill>
                <a:schemeClr val="tx1"/>
              </a:solidFill>
            </a:endParaRPr>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4125772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284085" y="724954"/>
            <a:ext cx="8531441" cy="893432"/>
          </a:xfrm>
        </p:spPr>
        <p:txBody>
          <a:bodyPr vert="horz" lIns="91440" tIns="45720" rIns="91440" bIns="45720" rtlCol="0" anchor="ctr">
            <a:normAutofit fontScale="90000"/>
          </a:bodyPr>
          <a:lstStyle/>
          <a:p>
            <a:pPr algn="l"/>
            <a:r>
              <a:rPr lang="en-US" sz="3200" b="1" dirty="0">
                <a:solidFill>
                  <a:schemeClr val="tx2"/>
                </a:solidFill>
              </a:rPr>
              <a:t>Task </a:t>
            </a:r>
            <a:r>
              <a:rPr lang="en-US" sz="3200" b="1" dirty="0" smtClean="0">
                <a:solidFill>
                  <a:schemeClr val="tx2"/>
                </a:solidFill>
              </a:rPr>
              <a:t>3.1: Place and connection of case studies in RAIN</a:t>
            </a:r>
            <a:endParaRPr lang="en-US" sz="3200" b="1" dirty="0">
              <a:solidFill>
                <a:schemeClr val="tx2"/>
              </a:solidFill>
            </a:endParaRPr>
          </a:p>
        </p:txBody>
      </p:sp>
      <p:pic>
        <p:nvPicPr>
          <p:cNvPr id="1026" name="Picture 2"/>
          <p:cNvPicPr>
            <a:picLocks noChangeAspect="1" noChangeArrowheads="1"/>
          </p:cNvPicPr>
          <p:nvPr/>
        </p:nvPicPr>
        <p:blipFill>
          <a:blip r:embed="rId5"/>
          <a:srcRect/>
          <a:stretch>
            <a:fillRect/>
          </a:stretch>
        </p:blipFill>
        <p:spPr bwMode="auto">
          <a:xfrm>
            <a:off x="477672" y="1618386"/>
            <a:ext cx="8337853" cy="4104083"/>
          </a:xfrm>
          <a:prstGeom prst="rect">
            <a:avLst/>
          </a:prstGeom>
          <a:noFill/>
          <a:ln w="9525">
            <a:noFill/>
            <a:miter lim="800000"/>
            <a:headEnd/>
            <a:tailEnd/>
          </a:ln>
          <a:effectLst/>
        </p:spPr>
      </p:pic>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4125772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284085" y="724954"/>
            <a:ext cx="8531441" cy="893432"/>
          </a:xfrm>
        </p:spPr>
        <p:txBody>
          <a:bodyPr vert="horz" lIns="91440" tIns="45720" rIns="91440" bIns="45720" rtlCol="0" anchor="ctr">
            <a:normAutofit fontScale="90000"/>
          </a:bodyPr>
          <a:lstStyle/>
          <a:p>
            <a:pPr algn="l"/>
            <a:r>
              <a:rPr lang="en-US" sz="3200" b="1" dirty="0">
                <a:solidFill>
                  <a:schemeClr val="tx2"/>
                </a:solidFill>
              </a:rPr>
              <a:t>Task </a:t>
            </a:r>
            <a:r>
              <a:rPr lang="en-US" sz="3200" b="1" dirty="0" smtClean="0">
                <a:solidFill>
                  <a:schemeClr val="tx2"/>
                </a:solidFill>
              </a:rPr>
              <a:t>3.1: Participation on case study</a:t>
            </a:r>
            <a:r>
              <a:rPr lang="sk-SK" sz="3200" b="1" dirty="0" smtClean="0">
                <a:solidFill>
                  <a:schemeClr val="tx2"/>
                </a:solidFill>
              </a:rPr>
              <a:t> - NW Slovakia</a:t>
            </a:r>
            <a:endParaRPr lang="en-US" sz="3200" b="1" dirty="0">
              <a:solidFill>
                <a:schemeClr val="tx2"/>
              </a:solidFill>
            </a:endParaRPr>
          </a:p>
        </p:txBody>
      </p:sp>
      <p:sp>
        <p:nvSpPr>
          <p:cNvPr id="8" name="BlokTextu 7"/>
          <p:cNvSpPr txBox="1"/>
          <p:nvPr/>
        </p:nvSpPr>
        <p:spPr>
          <a:xfrm>
            <a:off x="846160" y="1856096"/>
            <a:ext cx="7969366" cy="3170099"/>
          </a:xfrm>
          <a:prstGeom prst="rect">
            <a:avLst/>
          </a:prstGeom>
          <a:noFill/>
        </p:spPr>
        <p:txBody>
          <a:bodyPr wrap="square" rtlCol="0">
            <a:spAutoFit/>
          </a:bodyPr>
          <a:lstStyle/>
          <a:p>
            <a:pPr marL="342900" indent="-342900">
              <a:buFont typeface="+mj-lt"/>
              <a:buAutoNum type="arabicPeriod"/>
            </a:pPr>
            <a:r>
              <a:rPr lang="en-US" sz="2000" dirty="0" smtClean="0"/>
              <a:t>Alan O Connor, Brian Caulfield, Maria </a:t>
            </a:r>
            <a:r>
              <a:rPr lang="en-US" sz="2000" dirty="0" err="1" smtClean="0"/>
              <a:t>Nogal</a:t>
            </a:r>
            <a:r>
              <a:rPr lang="en-US" sz="2000" dirty="0" smtClean="0"/>
              <a:t> (TCD)</a:t>
            </a:r>
          </a:p>
          <a:p>
            <a:pPr marL="342900" indent="-342900">
              <a:buFont typeface="+mj-lt"/>
              <a:buAutoNum type="arabicPeriod"/>
            </a:pPr>
            <a:r>
              <a:rPr lang="en-US" sz="2000" dirty="0" smtClean="0"/>
              <a:t>Pieter </a:t>
            </a:r>
            <a:r>
              <a:rPr lang="en-US" sz="2000" dirty="0" err="1" smtClean="0"/>
              <a:t>Groenemeijer</a:t>
            </a:r>
            <a:r>
              <a:rPr lang="en-US" sz="2000" dirty="0" smtClean="0"/>
              <a:t>, </a:t>
            </a:r>
            <a:r>
              <a:rPr lang="en-US" sz="2000" dirty="0" err="1" smtClean="0"/>
              <a:t>Tomáš</a:t>
            </a:r>
            <a:r>
              <a:rPr lang="en-US" sz="2000" dirty="0" smtClean="0"/>
              <a:t> </a:t>
            </a:r>
            <a:r>
              <a:rPr lang="en-US" sz="2000" dirty="0" err="1" smtClean="0"/>
              <a:t>Púčik</a:t>
            </a:r>
            <a:r>
              <a:rPr lang="en-US" sz="2000" dirty="0" smtClean="0"/>
              <a:t> (ESSL)</a:t>
            </a:r>
          </a:p>
          <a:p>
            <a:pPr marL="342900" indent="-342900">
              <a:buFont typeface="+mj-lt"/>
              <a:buAutoNum type="arabicPeriod"/>
            </a:pPr>
            <a:r>
              <a:rPr lang="en-US" sz="2000" dirty="0" err="1" smtClean="0"/>
              <a:t>Timo</a:t>
            </a:r>
            <a:r>
              <a:rPr lang="en-US" sz="2000" dirty="0" smtClean="0"/>
              <a:t> </a:t>
            </a:r>
            <a:r>
              <a:rPr lang="en-US" sz="2000" dirty="0" err="1" smtClean="0"/>
              <a:t>Hellenberg</a:t>
            </a:r>
            <a:r>
              <a:rPr lang="en-US" sz="2000" dirty="0" smtClean="0"/>
              <a:t> (HI)</a:t>
            </a:r>
          </a:p>
          <a:p>
            <a:pPr marL="342900" indent="-342900">
              <a:buFont typeface="+mj-lt"/>
              <a:buAutoNum type="arabicPeriod"/>
            </a:pPr>
            <a:r>
              <a:rPr lang="en-US" sz="2000" dirty="0" err="1" smtClean="0"/>
              <a:t>Chiara</a:t>
            </a:r>
            <a:r>
              <a:rPr lang="en-US" sz="2000" dirty="0" smtClean="0"/>
              <a:t> </a:t>
            </a:r>
            <a:r>
              <a:rPr lang="en-US" sz="2000" dirty="0" err="1" smtClean="0"/>
              <a:t>Bianchizza</a:t>
            </a:r>
            <a:r>
              <a:rPr lang="en-US" sz="2000" dirty="0" smtClean="0"/>
              <a:t> (ISIG)</a:t>
            </a:r>
          </a:p>
          <a:p>
            <a:pPr marL="342900" indent="-342900">
              <a:buFont typeface="+mj-lt"/>
              <a:buAutoNum type="arabicPeriod"/>
            </a:pPr>
            <a:r>
              <a:rPr lang="en-US" sz="2000" dirty="0" err="1" smtClean="0"/>
              <a:t>Mária</a:t>
            </a:r>
            <a:r>
              <a:rPr lang="en-US" sz="2000" dirty="0" smtClean="0"/>
              <a:t> </a:t>
            </a:r>
            <a:r>
              <a:rPr lang="en-US" sz="2000" dirty="0" err="1" smtClean="0"/>
              <a:t>Lusková</a:t>
            </a:r>
            <a:r>
              <a:rPr lang="en-US" sz="2000" dirty="0" smtClean="0"/>
              <a:t>, Zdeněk Dvořák, Zdeněk </a:t>
            </a:r>
            <a:r>
              <a:rPr lang="en-US" sz="2000" dirty="0" err="1" smtClean="0"/>
              <a:t>Jadrný</a:t>
            </a:r>
            <a:r>
              <a:rPr lang="en-US" sz="2000" dirty="0" smtClean="0"/>
              <a:t>, </a:t>
            </a:r>
            <a:r>
              <a:rPr lang="en-US" sz="2000" dirty="0" err="1" smtClean="0"/>
              <a:t>Bohuš</a:t>
            </a:r>
            <a:r>
              <a:rPr lang="en-US" sz="2000" dirty="0" smtClean="0"/>
              <a:t> </a:t>
            </a:r>
            <a:r>
              <a:rPr lang="en-US" sz="2000" dirty="0" err="1" smtClean="0"/>
              <a:t>Leitner</a:t>
            </a:r>
            <a:r>
              <a:rPr lang="en-US" sz="2000" dirty="0" smtClean="0"/>
              <a:t> (UNIZA)</a:t>
            </a:r>
          </a:p>
          <a:p>
            <a:pPr marL="342900" indent="-342900"/>
            <a:endParaRPr lang="en-US" sz="2000" dirty="0" smtClean="0"/>
          </a:p>
          <a:p>
            <a:pPr marL="342900" indent="-342900"/>
            <a:r>
              <a:rPr lang="en-US" sz="2000" dirty="0" smtClean="0"/>
              <a:t>and Slovak partners:</a:t>
            </a:r>
          </a:p>
          <a:p>
            <a:pPr marL="342900" indent="-342900">
              <a:buFont typeface="+mj-lt"/>
              <a:buAutoNum type="arabicPeriod"/>
            </a:pPr>
            <a:r>
              <a:rPr lang="en-US" sz="2000" dirty="0" err="1" smtClean="0"/>
              <a:t>Ľubomír</a:t>
            </a:r>
            <a:r>
              <a:rPr lang="en-US" sz="2000" dirty="0" smtClean="0"/>
              <a:t> </a:t>
            </a:r>
            <a:r>
              <a:rPr lang="en-US" sz="2000" dirty="0" err="1" smtClean="0"/>
              <a:t>Hollý</a:t>
            </a:r>
            <a:r>
              <a:rPr lang="en-US" sz="2000" dirty="0" smtClean="0"/>
              <a:t> (Regional department </a:t>
            </a:r>
            <a:r>
              <a:rPr lang="en-US" sz="2000" dirty="0" err="1" smtClean="0"/>
              <a:t>Zilina</a:t>
            </a:r>
            <a:r>
              <a:rPr lang="en-US" sz="2000" dirty="0" smtClean="0"/>
              <a:t>)</a:t>
            </a:r>
          </a:p>
          <a:p>
            <a:pPr marL="342900" indent="-342900">
              <a:buFont typeface="+mj-lt"/>
              <a:buAutoNum type="arabicPeriod"/>
            </a:pPr>
            <a:r>
              <a:rPr lang="en-US" sz="2000" dirty="0" smtClean="0"/>
              <a:t>Karol </a:t>
            </a:r>
            <a:r>
              <a:rPr lang="en-US" sz="2000" dirty="0" err="1" smtClean="0"/>
              <a:t>Chorváth</a:t>
            </a:r>
            <a:r>
              <a:rPr lang="en-US" sz="2000" dirty="0" smtClean="0"/>
              <a:t>, </a:t>
            </a:r>
            <a:r>
              <a:rPr lang="en-US" sz="2000" dirty="0" err="1" smtClean="0"/>
              <a:t>Tibot</a:t>
            </a:r>
            <a:r>
              <a:rPr lang="en-US" sz="2000" dirty="0" smtClean="0"/>
              <a:t> </a:t>
            </a:r>
            <a:r>
              <a:rPr lang="en-US" sz="2000" dirty="0" err="1" smtClean="0"/>
              <a:t>Šiiška</a:t>
            </a:r>
            <a:r>
              <a:rPr lang="en-US" sz="2000" dirty="0" smtClean="0"/>
              <a:t> (Ministry of transport SR)</a:t>
            </a:r>
          </a:p>
          <a:p>
            <a:endParaRPr lang="sk-SK" sz="2000" dirty="0"/>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4125772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585913" y="266700"/>
            <a:ext cx="5972175"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284085" y="724954"/>
            <a:ext cx="8531441" cy="893432"/>
          </a:xfrm>
        </p:spPr>
        <p:txBody>
          <a:bodyPr vert="horz" lIns="91440" tIns="45720" rIns="91440" bIns="45720" rtlCol="0" anchor="ctr">
            <a:normAutofit fontScale="90000"/>
          </a:bodyPr>
          <a:lstStyle/>
          <a:p>
            <a:pPr algn="l"/>
            <a:r>
              <a:rPr lang="en-US" sz="3200" b="1" dirty="0">
                <a:solidFill>
                  <a:schemeClr val="tx2"/>
                </a:solidFill>
              </a:rPr>
              <a:t>Task </a:t>
            </a:r>
            <a:r>
              <a:rPr lang="en-US" sz="3200" b="1" dirty="0" smtClean="0">
                <a:solidFill>
                  <a:schemeClr val="tx2"/>
                </a:solidFill>
              </a:rPr>
              <a:t>3.1: Methodology of case study</a:t>
            </a:r>
            <a:r>
              <a:rPr lang="sk-SK" sz="3200" b="1" dirty="0" smtClean="0">
                <a:solidFill>
                  <a:schemeClr val="tx2"/>
                </a:solidFill>
              </a:rPr>
              <a:t> - NW Slovakia</a:t>
            </a:r>
            <a:endParaRPr lang="en-US" sz="3200" b="1" dirty="0">
              <a:solidFill>
                <a:schemeClr val="tx2"/>
              </a:solidFill>
            </a:endParaRPr>
          </a:p>
        </p:txBody>
      </p:sp>
      <p:sp>
        <p:nvSpPr>
          <p:cNvPr id="8" name="BlokTextu 7"/>
          <p:cNvSpPr txBox="1"/>
          <p:nvPr/>
        </p:nvSpPr>
        <p:spPr>
          <a:xfrm>
            <a:off x="791570" y="1856096"/>
            <a:ext cx="6666166" cy="2523768"/>
          </a:xfrm>
          <a:prstGeom prst="rect">
            <a:avLst/>
          </a:prstGeom>
          <a:noFill/>
        </p:spPr>
        <p:txBody>
          <a:bodyPr wrap="square" rtlCol="0">
            <a:spAutoFit/>
          </a:bodyPr>
          <a:lstStyle/>
          <a:p>
            <a:pPr marL="342900" indent="-342900">
              <a:buFont typeface="+mj-lt"/>
              <a:buAutoNum type="arabicPeriod"/>
            </a:pPr>
            <a:r>
              <a:rPr lang="en-US" sz="2000" dirty="0" smtClean="0"/>
              <a:t>Study relevant international projects and books  - all</a:t>
            </a:r>
          </a:p>
          <a:p>
            <a:pPr marL="342900" indent="-342900">
              <a:buFont typeface="+mj-lt"/>
              <a:buAutoNum type="arabicPeriod"/>
            </a:pPr>
            <a:r>
              <a:rPr lang="en-US" sz="2000" dirty="0" smtClean="0"/>
              <a:t>Creating recommended content – TCD, ISIG, HI, UNIZA</a:t>
            </a:r>
          </a:p>
          <a:p>
            <a:pPr marL="342900" indent="-342900">
              <a:buFont typeface="+mj-lt"/>
              <a:buAutoNum type="arabicPeriod"/>
            </a:pPr>
            <a:r>
              <a:rPr lang="en-US" sz="2000" dirty="0" smtClean="0"/>
              <a:t>Developing methodology – TCD, ISIG, HI, UNIZA,</a:t>
            </a:r>
          </a:p>
          <a:p>
            <a:pPr marL="342900" indent="-342900">
              <a:buFont typeface="+mj-lt"/>
              <a:buAutoNum type="arabicPeriod"/>
            </a:pPr>
            <a:r>
              <a:rPr lang="en-US" sz="2000" dirty="0" smtClean="0"/>
              <a:t>Analyzing contemporary statue – UNIZA, Slovak partners</a:t>
            </a:r>
          </a:p>
          <a:p>
            <a:pPr marL="342900" indent="-342900">
              <a:buFont typeface="+mj-lt"/>
              <a:buAutoNum type="arabicPeriod"/>
            </a:pPr>
            <a:r>
              <a:rPr lang="en-US" sz="2000" dirty="0" smtClean="0"/>
              <a:t>Analyzing weather events in past – ESSL, UNIZA</a:t>
            </a:r>
          </a:p>
          <a:p>
            <a:pPr marL="342900" indent="-342900">
              <a:buFont typeface="+mj-lt"/>
              <a:buAutoNum type="arabicPeriod"/>
            </a:pPr>
            <a:r>
              <a:rPr lang="en-US" sz="2000" dirty="0" smtClean="0"/>
              <a:t>Recommendations and conclusions – UNIZA, Slovak partners</a:t>
            </a:r>
          </a:p>
          <a:p>
            <a:endParaRPr lang="en-US" dirty="0"/>
          </a:p>
        </p:txBody>
      </p:sp>
      <p:sp>
        <p:nvSpPr>
          <p:cNvPr id="6"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412577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7" name="Title 1"/>
          <p:cNvSpPr>
            <a:spLocks noGrp="1"/>
          </p:cNvSpPr>
          <p:nvPr>
            <p:ph type="ctrTitle"/>
          </p:nvPr>
        </p:nvSpPr>
        <p:spPr>
          <a:xfrm>
            <a:off x="284085" y="724954"/>
            <a:ext cx="8531441" cy="893432"/>
          </a:xfrm>
        </p:spPr>
        <p:txBody>
          <a:bodyPr vert="horz" lIns="91440" tIns="45720" rIns="91440" bIns="45720" rtlCol="0" anchor="ctr">
            <a:normAutofit/>
          </a:bodyPr>
          <a:lstStyle/>
          <a:p>
            <a:pPr algn="l"/>
            <a:r>
              <a:rPr lang="en-US" sz="3200" b="1" dirty="0">
                <a:solidFill>
                  <a:schemeClr val="tx2"/>
                </a:solidFill>
              </a:rPr>
              <a:t>Task </a:t>
            </a:r>
            <a:r>
              <a:rPr lang="en-US" sz="3200" b="1" dirty="0" smtClean="0">
                <a:solidFill>
                  <a:schemeClr val="tx2"/>
                </a:solidFill>
              </a:rPr>
              <a:t>3.1: Structure of  case study</a:t>
            </a:r>
            <a:r>
              <a:rPr lang="sk-SK" sz="3200" b="1" dirty="0" smtClean="0">
                <a:solidFill>
                  <a:schemeClr val="tx2"/>
                </a:solidFill>
              </a:rPr>
              <a:t> - NW Slovakia</a:t>
            </a:r>
            <a:endParaRPr lang="en-US" sz="3200" b="1" dirty="0">
              <a:solidFill>
                <a:schemeClr val="tx2"/>
              </a:solidFill>
            </a:endParaRPr>
          </a:p>
        </p:txBody>
      </p:sp>
      <p:sp>
        <p:nvSpPr>
          <p:cNvPr id="6" name="Obdĺžnik 5"/>
          <p:cNvSpPr/>
          <p:nvPr/>
        </p:nvSpPr>
        <p:spPr>
          <a:xfrm>
            <a:off x="777922" y="1618385"/>
            <a:ext cx="6080078" cy="2554545"/>
          </a:xfrm>
          <a:prstGeom prst="rect">
            <a:avLst/>
          </a:prstGeom>
        </p:spPr>
        <p:txBody>
          <a:bodyPr wrap="square">
            <a:spAutoFit/>
          </a:bodyPr>
          <a:lstStyle/>
          <a:p>
            <a:pPr marL="457200" indent="-457200">
              <a:buFont typeface="+mj-lt"/>
              <a:buAutoNum type="arabicPeriod"/>
            </a:pPr>
            <a:r>
              <a:rPr lang="en-GB" sz="2000" dirty="0" smtClean="0"/>
              <a:t>Executive Summary</a:t>
            </a:r>
          </a:p>
          <a:p>
            <a:pPr marL="457200" indent="-457200">
              <a:buFont typeface="+mj-lt"/>
              <a:buAutoNum type="arabicPeriod"/>
            </a:pPr>
            <a:r>
              <a:rPr lang="en-GB" sz="2000" dirty="0" smtClean="0"/>
              <a:t>Introduction</a:t>
            </a:r>
          </a:p>
          <a:p>
            <a:pPr marL="457200" indent="-457200">
              <a:buFont typeface="+mj-lt"/>
              <a:buAutoNum type="arabicPeriod"/>
            </a:pPr>
            <a:r>
              <a:rPr lang="en-GB" sz="2000" dirty="0" smtClean="0"/>
              <a:t>Shortcuts and key terms</a:t>
            </a:r>
          </a:p>
          <a:p>
            <a:pPr marL="457200" indent="-457200">
              <a:buFont typeface="+mj-lt"/>
              <a:buAutoNum type="arabicPeriod"/>
            </a:pPr>
            <a:r>
              <a:rPr lang="en-GB" sz="2000" dirty="0" smtClean="0"/>
              <a:t>Analyses of contemporary statue</a:t>
            </a:r>
          </a:p>
          <a:p>
            <a:pPr marL="457200" indent="-457200">
              <a:buFont typeface="+mj-lt"/>
              <a:buAutoNum type="arabicPeriod"/>
            </a:pPr>
            <a:r>
              <a:rPr lang="en-GB" sz="2000" dirty="0" smtClean="0"/>
              <a:t>Analyses phase after the event – scenario</a:t>
            </a:r>
          </a:p>
          <a:p>
            <a:pPr marL="457200" indent="-457200">
              <a:buFont typeface="+mj-lt"/>
              <a:buAutoNum type="arabicPeriod"/>
            </a:pPr>
            <a:r>
              <a:rPr lang="en-GB" sz="2000" dirty="0" smtClean="0"/>
              <a:t>Conclusion</a:t>
            </a:r>
          </a:p>
          <a:p>
            <a:pPr marL="457200" indent="-457200">
              <a:buFont typeface="+mj-lt"/>
              <a:buAutoNum type="arabicPeriod"/>
            </a:pPr>
            <a:r>
              <a:rPr lang="en-GB" sz="2000" dirty="0" smtClean="0"/>
              <a:t>References</a:t>
            </a:r>
          </a:p>
          <a:p>
            <a:pPr marL="457200" indent="-457200">
              <a:buFont typeface="+mj-lt"/>
              <a:buAutoNum type="arabicPeriod"/>
            </a:pPr>
            <a:r>
              <a:rPr lang="en-GB" sz="2000" dirty="0" smtClean="0"/>
              <a:t>Appendix I</a:t>
            </a:r>
          </a:p>
        </p:txBody>
      </p:sp>
      <p:pic>
        <p:nvPicPr>
          <p:cNvPr id="8" name="Obrázok 7"/>
          <p:cNvPicPr/>
          <p:nvPr/>
        </p:nvPicPr>
        <p:blipFill>
          <a:blip r:embed="rId5" cstate="print"/>
          <a:srcRect/>
          <a:stretch>
            <a:fillRect/>
          </a:stretch>
        </p:blipFill>
        <p:spPr bwMode="auto">
          <a:xfrm>
            <a:off x="2688609" y="3275463"/>
            <a:ext cx="4769127" cy="3365547"/>
          </a:xfrm>
          <a:prstGeom prst="rect">
            <a:avLst/>
          </a:prstGeom>
          <a:noFill/>
          <a:ln w="9525">
            <a:noFill/>
            <a:miter lim="800000"/>
            <a:headEnd/>
            <a:tailEnd/>
          </a:ln>
        </p:spPr>
      </p:pic>
      <p:sp>
        <p:nvSpPr>
          <p:cNvPr id="9" name="BlokTextu 8"/>
          <p:cNvSpPr txBox="1"/>
          <p:nvPr/>
        </p:nvSpPr>
        <p:spPr>
          <a:xfrm>
            <a:off x="2866030" y="5486400"/>
            <a:ext cx="1692322" cy="369332"/>
          </a:xfrm>
          <a:prstGeom prst="rect">
            <a:avLst/>
          </a:prstGeom>
          <a:noFill/>
        </p:spPr>
        <p:txBody>
          <a:bodyPr wrap="square" rtlCol="0">
            <a:spAutoFit/>
          </a:bodyPr>
          <a:lstStyle/>
          <a:p>
            <a:r>
              <a:rPr lang="sk-SK" b="1" dirty="0" smtClean="0"/>
              <a:t>Chosen </a:t>
            </a:r>
            <a:r>
              <a:rPr lang="sk-SK" b="1" dirty="0" err="1" smtClean="0"/>
              <a:t>objects</a:t>
            </a:r>
            <a:endParaRPr lang="sk-SK" b="1" dirty="0"/>
          </a:p>
        </p:txBody>
      </p:sp>
    </p:spTree>
    <p:extLst>
      <p:ext uri="{BB962C8B-B14F-4D97-AF65-F5344CB8AC3E}">
        <p14:creationId xmlns:p14="http://schemas.microsoft.com/office/powerpoint/2010/main" xmlns="" val="412577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7034543" y="72433"/>
            <a:ext cx="2109457" cy="732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57736" y="5722469"/>
            <a:ext cx="1686264" cy="1135531"/>
          </a:xfrm>
          <a:prstGeom prst="rect">
            <a:avLst/>
          </a:prstGeom>
        </p:spPr>
      </p:pic>
      <p:sp>
        <p:nvSpPr>
          <p:cNvPr id="6" name="BlokTextu 5"/>
          <p:cNvSpPr txBox="1"/>
          <p:nvPr/>
        </p:nvSpPr>
        <p:spPr>
          <a:xfrm>
            <a:off x="359793" y="1417221"/>
            <a:ext cx="8282866" cy="3477875"/>
          </a:xfrm>
          <a:prstGeom prst="rect">
            <a:avLst/>
          </a:prstGeom>
          <a:noFill/>
        </p:spPr>
        <p:txBody>
          <a:bodyPr wrap="square" rtlCol="0">
            <a:spAutoFit/>
          </a:bodyPr>
          <a:lstStyle/>
          <a:p>
            <a:pPr marL="342900" indent="-342900">
              <a:buFont typeface="Arial" pitchFamily="34" charset="0"/>
              <a:buChar char="•"/>
            </a:pPr>
            <a:r>
              <a:rPr lang="sk-SK" sz="2000" dirty="0" smtClean="0">
                <a:ea typeface="Calibri"/>
                <a:cs typeface="Times New Roman"/>
              </a:rPr>
              <a:t>  </a:t>
            </a:r>
            <a:r>
              <a:rPr lang="en-US" sz="2000" dirty="0" smtClean="0">
                <a:ea typeface="Calibri"/>
                <a:cs typeface="Times New Roman"/>
              </a:rPr>
              <a:t>the background to the issue,</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the objective or purpose of the report,</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a definition of the research problem/topic,</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a definition of the report’s terms of reference),</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an outline of the report’s structure,</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an overview of the report’s sections and their relationship to the research problem,</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an outline and justification of the scope of the report ,</a:t>
            </a:r>
            <a:endParaRPr lang="sk-SK" sz="2000" dirty="0" smtClean="0">
              <a:ea typeface="Calibri"/>
              <a:cs typeface="Times New Roman"/>
            </a:endParaRPr>
          </a:p>
          <a:p>
            <a:pPr marL="457200" indent="-457200">
              <a:buFont typeface="Arial" pitchFamily="34" charset="0"/>
              <a:buChar char="•"/>
            </a:pPr>
            <a:r>
              <a:rPr lang="sk-SK" sz="2000" dirty="0" smtClean="0">
                <a:ea typeface="Calibri"/>
                <a:cs typeface="Times New Roman"/>
              </a:rPr>
              <a:t>a</a:t>
            </a:r>
            <a:r>
              <a:rPr lang="en-US" sz="2000" dirty="0" smtClean="0">
                <a:ea typeface="Calibri"/>
                <a:cs typeface="Times New Roman"/>
              </a:rPr>
              <a:t> description of the range of sources used,</a:t>
            </a:r>
            <a:endParaRPr lang="sk-SK" sz="2000" dirty="0" smtClean="0">
              <a:ea typeface="Calibri"/>
              <a:cs typeface="Times New Roman"/>
            </a:endParaRPr>
          </a:p>
          <a:p>
            <a:pPr marL="457200" indent="-457200">
              <a:buFont typeface="Arial" pitchFamily="34" charset="0"/>
              <a:buChar char="•"/>
            </a:pPr>
            <a:r>
              <a:rPr lang="en-US" sz="2000" dirty="0" smtClean="0">
                <a:ea typeface="Calibri"/>
                <a:cs typeface="Times New Roman"/>
              </a:rPr>
              <a:t>acknowledgment of any valuable assistance received in the preparation of the report</a:t>
            </a:r>
            <a:endParaRPr lang="sk-SK" sz="2000" dirty="0" smtClean="0">
              <a:ea typeface="Calibri"/>
              <a:cs typeface="Times New Roman"/>
            </a:endParaRPr>
          </a:p>
        </p:txBody>
      </p:sp>
      <p:sp>
        <p:nvSpPr>
          <p:cNvPr id="9" name="Nadpis 8"/>
          <p:cNvSpPr>
            <a:spLocks noGrp="1"/>
          </p:cNvSpPr>
          <p:nvPr>
            <p:ph type="ctrTitle"/>
          </p:nvPr>
        </p:nvSpPr>
        <p:spPr>
          <a:xfrm>
            <a:off x="887103" y="278762"/>
            <a:ext cx="6472485" cy="1052991"/>
          </a:xfrm>
        </p:spPr>
        <p:txBody>
          <a:bodyPr>
            <a:normAutofit/>
          </a:bodyPr>
          <a:lstStyle/>
          <a:p>
            <a:pPr algn="l"/>
            <a:r>
              <a:rPr lang="sk-SK" sz="3200" b="1" dirty="0" smtClean="0">
                <a:solidFill>
                  <a:schemeClr val="tx2"/>
                </a:solidFill>
              </a:rPr>
              <a:t>Ad 2. </a:t>
            </a:r>
            <a:r>
              <a:rPr lang="sk-SK" sz="3200" b="1" dirty="0" err="1" smtClean="0">
                <a:solidFill>
                  <a:schemeClr val="tx2"/>
                </a:solidFill>
              </a:rPr>
              <a:t>Case</a:t>
            </a:r>
            <a:r>
              <a:rPr lang="sk-SK" sz="3200" b="1" dirty="0" smtClean="0">
                <a:solidFill>
                  <a:schemeClr val="tx2"/>
                </a:solidFill>
              </a:rPr>
              <a:t> study - </a:t>
            </a:r>
            <a:r>
              <a:rPr lang="en-GB" sz="3200" b="1" dirty="0" smtClean="0">
                <a:solidFill>
                  <a:schemeClr val="tx2"/>
                </a:solidFill>
              </a:rPr>
              <a:t>Introduction</a:t>
            </a:r>
            <a:endParaRPr lang="sk-SK" sz="3200" b="1" dirty="0">
              <a:solidFill>
                <a:schemeClr val="tx2"/>
              </a:solidFill>
            </a:endParaRPr>
          </a:p>
        </p:txBody>
      </p:sp>
      <p:sp>
        <p:nvSpPr>
          <p:cNvPr id="7" name="Footer Placeholder 5"/>
          <p:cNvSpPr>
            <a:spLocks noGrp="1"/>
          </p:cNvSpPr>
          <p:nvPr>
            <p:ph type="ftr" sz="quarter" idx="11"/>
          </p:nvPr>
        </p:nvSpPr>
        <p:spPr>
          <a:xfrm>
            <a:off x="497941" y="5768436"/>
            <a:ext cx="6753885" cy="791455"/>
          </a:xfrm>
        </p:spPr>
        <p:txBody>
          <a:bodyPr/>
          <a:lstStyle/>
          <a:p>
            <a:pPr algn="just"/>
            <a:r>
              <a:rPr lang="en-IE" dirty="0"/>
              <a:t>This project has received funding from the European Union’s Seventh Framework Programme for research, technological development and demonstration under grant agreement no 608166. The contents of this presentation are the author's views. The European Union is not liable for any use that may be made of the information contained therein.</a:t>
            </a:r>
            <a:endParaRPr lang="en-US" dirty="0"/>
          </a:p>
        </p:txBody>
      </p:sp>
    </p:spTree>
    <p:extLst>
      <p:ext uri="{BB962C8B-B14F-4D97-AF65-F5344CB8AC3E}">
        <p14:creationId xmlns:p14="http://schemas.microsoft.com/office/powerpoint/2010/main" xmlns="" val="175576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TotalTime>
  <Words>1588</Words>
  <Application>Microsoft Office PowerPoint</Application>
  <PresentationFormat>Prezentácia na obrazovke (4:3)</PresentationFormat>
  <Paragraphs>205</Paragraphs>
  <Slides>29</Slides>
  <Notes>28</Notes>
  <HiddenSlides>0</HiddenSlides>
  <MMClips>0</MMClips>
  <ScaleCrop>false</ScaleCrop>
  <HeadingPairs>
    <vt:vector size="4" baseType="variant">
      <vt:variant>
        <vt:lpstr>Motív</vt:lpstr>
      </vt:variant>
      <vt:variant>
        <vt:i4>1</vt:i4>
      </vt:variant>
      <vt:variant>
        <vt:lpstr>Nadpisy snímok</vt:lpstr>
      </vt:variant>
      <vt:variant>
        <vt:i4>29</vt:i4>
      </vt:variant>
    </vt:vector>
  </HeadingPairs>
  <TitlesOfParts>
    <vt:vector size="30" baseType="lpstr">
      <vt:lpstr>Custom Design</vt:lpstr>
      <vt:lpstr>20th International Scientific Conference   CRISIS SITUATION SOLVING IN SPECIFIC ENVIRONMENT 2015  Zdenek Dvorak  Zilina 20th May 2015 web source: http://fbi.uniza.sk/kkm/stranka/aktualna-konferencia </vt:lpstr>
      <vt:lpstr>Case study WP3 - Impacts of river floods on road and rail critical infrastructure  in North - West Slovakia</vt:lpstr>
      <vt:lpstr>Task 3.1: Identify and Review of Critical Land Transport Infrastructures failure (Case Studies – NW Slovakia)</vt:lpstr>
      <vt:lpstr>Task 3.1: Place and connection of case studies in RAIN</vt:lpstr>
      <vt:lpstr>Task 3.1: Participation on case study - NW Slovakia</vt:lpstr>
      <vt:lpstr>Snímka 6</vt:lpstr>
      <vt:lpstr>Task 3.1: Methodology of case study - NW Slovakia</vt:lpstr>
      <vt:lpstr>Task 3.1: Structure of  case study - NW Slovakia</vt:lpstr>
      <vt:lpstr>Ad 2. Case study - Introduction</vt:lpstr>
      <vt:lpstr>Ad 3. Case study - Shortcuts and key terms </vt:lpstr>
      <vt:lpstr>Ad 4. Case study - Analyses of contemporary statue</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lpstr>Conclusion</vt:lpstr>
      <vt:lpstr>Conclusion – New and better infrastructure </vt:lpstr>
      <vt:lpstr>Conclusion – Actual crisis plans </vt:lpstr>
      <vt:lpstr>Conclusion - fully automatic information system  </vt:lpstr>
    </vt:vector>
  </TitlesOfParts>
  <Company>Trinity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Caulfield</dc:creator>
  <cp:lastModifiedBy>ADMIN</cp:lastModifiedBy>
  <cp:revision>43</cp:revision>
  <dcterms:created xsi:type="dcterms:W3CDTF">2014-05-06T15:17:19Z</dcterms:created>
  <dcterms:modified xsi:type="dcterms:W3CDTF">2015-10-28T18:17:37Z</dcterms:modified>
</cp:coreProperties>
</file>