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58" r:id="rId3"/>
    <p:sldId id="262" r:id="rId4"/>
    <p:sldId id="272" r:id="rId5"/>
    <p:sldId id="273" r:id="rId6"/>
    <p:sldId id="263" r:id="rId7"/>
    <p:sldId id="267" r:id="rId8"/>
    <p:sldId id="265" r:id="rId9"/>
    <p:sldId id="268" r:id="rId10"/>
    <p:sldId id="269" r:id="rId11"/>
    <p:sldId id="264" r:id="rId12"/>
    <p:sldId id="270" r:id="rId13"/>
    <p:sldId id="2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38" y="18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F0BE5-E328-4974-AEBF-126A7A5206A6}" type="datetimeFigureOut">
              <a:rPr lang="en-IE" smtClean="0"/>
              <a:pPr/>
              <a:t>13/09/2016</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91B13-671F-4617-B9E8-BDCA074BA689}" type="slidenum">
              <a:rPr lang="en-IE" smtClean="0"/>
              <a:pPr/>
              <a:t>‹#›</a:t>
            </a:fld>
            <a:endParaRPr lang="en-IE"/>
          </a:p>
        </p:txBody>
      </p:sp>
    </p:spTree>
    <p:extLst>
      <p:ext uri="{BB962C8B-B14F-4D97-AF65-F5344CB8AC3E}">
        <p14:creationId xmlns:p14="http://schemas.microsoft.com/office/powerpoint/2010/main" val="36141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8D91B13-671F-4617-B9E8-BDCA074BA689}" type="slidenum">
              <a:rPr lang="en-IE" smtClean="0"/>
              <a:pPr/>
              <a:t>1</a:t>
            </a:fld>
            <a:endParaRPr lang="en-IE"/>
          </a:p>
        </p:txBody>
      </p:sp>
    </p:spTree>
    <p:extLst>
      <p:ext uri="{BB962C8B-B14F-4D97-AF65-F5344CB8AC3E}">
        <p14:creationId xmlns:p14="http://schemas.microsoft.com/office/powerpoint/2010/main" val="342236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10</a:t>
            </a:fld>
            <a:endParaRPr lang="en-IE"/>
          </a:p>
        </p:txBody>
      </p:sp>
    </p:spTree>
    <p:extLst>
      <p:ext uri="{BB962C8B-B14F-4D97-AF65-F5344CB8AC3E}">
        <p14:creationId xmlns:p14="http://schemas.microsoft.com/office/powerpoint/2010/main" val="131879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11</a:t>
            </a:fld>
            <a:endParaRPr lang="en-IE"/>
          </a:p>
        </p:txBody>
      </p:sp>
    </p:spTree>
    <p:extLst>
      <p:ext uri="{BB962C8B-B14F-4D97-AF65-F5344CB8AC3E}">
        <p14:creationId xmlns:p14="http://schemas.microsoft.com/office/powerpoint/2010/main" val="224875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12</a:t>
            </a:fld>
            <a:endParaRPr lang="en-IE"/>
          </a:p>
        </p:txBody>
      </p:sp>
    </p:spTree>
    <p:extLst>
      <p:ext uri="{BB962C8B-B14F-4D97-AF65-F5344CB8AC3E}">
        <p14:creationId xmlns:p14="http://schemas.microsoft.com/office/powerpoint/2010/main" val="324192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13</a:t>
            </a:fld>
            <a:endParaRPr lang="en-IE"/>
          </a:p>
        </p:txBody>
      </p:sp>
    </p:spTree>
    <p:extLst>
      <p:ext uri="{BB962C8B-B14F-4D97-AF65-F5344CB8AC3E}">
        <p14:creationId xmlns:p14="http://schemas.microsoft.com/office/powerpoint/2010/main" val="376027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a:t>
            </a:fld>
            <a:endParaRPr lang="en-IE"/>
          </a:p>
        </p:txBody>
      </p:sp>
    </p:spTree>
    <p:extLst>
      <p:ext uri="{BB962C8B-B14F-4D97-AF65-F5344CB8AC3E}">
        <p14:creationId xmlns:p14="http://schemas.microsoft.com/office/powerpoint/2010/main" val="63895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3</a:t>
            </a:fld>
            <a:endParaRPr lang="en-IE"/>
          </a:p>
        </p:txBody>
      </p:sp>
    </p:spTree>
    <p:extLst>
      <p:ext uri="{BB962C8B-B14F-4D97-AF65-F5344CB8AC3E}">
        <p14:creationId xmlns:p14="http://schemas.microsoft.com/office/powerpoint/2010/main" val="303335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4</a:t>
            </a:fld>
            <a:endParaRPr lang="en-IE"/>
          </a:p>
        </p:txBody>
      </p:sp>
    </p:spTree>
    <p:extLst>
      <p:ext uri="{BB962C8B-B14F-4D97-AF65-F5344CB8AC3E}">
        <p14:creationId xmlns:p14="http://schemas.microsoft.com/office/powerpoint/2010/main" val="120405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5</a:t>
            </a:fld>
            <a:endParaRPr lang="en-IE"/>
          </a:p>
        </p:txBody>
      </p:sp>
    </p:spTree>
    <p:extLst>
      <p:ext uri="{BB962C8B-B14F-4D97-AF65-F5344CB8AC3E}">
        <p14:creationId xmlns:p14="http://schemas.microsoft.com/office/powerpoint/2010/main" val="278694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6</a:t>
            </a:fld>
            <a:endParaRPr lang="en-IE"/>
          </a:p>
        </p:txBody>
      </p:sp>
    </p:spTree>
    <p:extLst>
      <p:ext uri="{BB962C8B-B14F-4D97-AF65-F5344CB8AC3E}">
        <p14:creationId xmlns:p14="http://schemas.microsoft.com/office/powerpoint/2010/main" val="391685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7</a:t>
            </a:fld>
            <a:endParaRPr lang="en-IE"/>
          </a:p>
        </p:txBody>
      </p:sp>
    </p:spTree>
    <p:extLst>
      <p:ext uri="{BB962C8B-B14F-4D97-AF65-F5344CB8AC3E}">
        <p14:creationId xmlns:p14="http://schemas.microsoft.com/office/powerpoint/2010/main" val="330598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8</a:t>
            </a:fld>
            <a:endParaRPr lang="en-IE"/>
          </a:p>
        </p:txBody>
      </p:sp>
    </p:spTree>
    <p:extLst>
      <p:ext uri="{BB962C8B-B14F-4D97-AF65-F5344CB8AC3E}">
        <p14:creationId xmlns:p14="http://schemas.microsoft.com/office/powerpoint/2010/main" val="2249577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9</a:t>
            </a:fld>
            <a:endParaRPr lang="en-IE"/>
          </a:p>
        </p:txBody>
      </p:sp>
    </p:spTree>
    <p:extLst>
      <p:ext uri="{BB962C8B-B14F-4D97-AF65-F5344CB8AC3E}">
        <p14:creationId xmlns:p14="http://schemas.microsoft.com/office/powerpoint/2010/main" val="1747166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RAIN">
    <p:spTree>
      <p:nvGrpSpPr>
        <p:cNvPr id="1" name=""/>
        <p:cNvGrpSpPr/>
        <p:nvPr/>
      </p:nvGrpSpPr>
      <p:grpSpPr>
        <a:xfrm>
          <a:off x="0" y="0"/>
          <a:ext cx="0" cy="0"/>
          <a:chOff x="0" y="0"/>
          <a:chExt cx="0" cy="0"/>
        </a:xfrm>
      </p:grpSpPr>
      <p:pic>
        <p:nvPicPr>
          <p:cNvPr id="5" name="Picture 4" descr="Screen Shot 2014-05-06 at 16.23.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900" y="88900"/>
            <a:ext cx="990600" cy="798871"/>
          </a:xfrm>
          <a:prstGeom prst="rect">
            <a:avLst/>
          </a:prstGeom>
        </p:spPr>
      </p:pic>
      <p:sp>
        <p:nvSpPr>
          <p:cNvPr id="8" name="Rectangle 7"/>
          <p:cNvSpPr/>
          <p:nvPr userDrawn="1"/>
        </p:nvSpPr>
        <p:spPr>
          <a:xfrm>
            <a:off x="0" y="6267450"/>
            <a:ext cx="9144000" cy="590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6334780"/>
            <a:ext cx="9144000" cy="523220"/>
          </a:xfrm>
          <a:prstGeom prst="rect">
            <a:avLst/>
          </a:prstGeom>
        </p:spPr>
        <p:txBody>
          <a:bodyPr wrap="square">
            <a:spAutoFit/>
          </a:bodyPr>
          <a:lstStyle/>
          <a:p>
            <a:r>
              <a:rPr lang="en-US" sz="1400" dirty="0" smtClean="0">
                <a:solidFill>
                  <a:schemeClr val="bg1"/>
                </a:solidFill>
              </a:rPr>
              <a:t>This project has received funding from the European Union’s Seventh Framework </a:t>
            </a:r>
            <a:r>
              <a:rPr lang="en-US" sz="1400" dirty="0" err="1" smtClean="0">
                <a:solidFill>
                  <a:schemeClr val="bg1"/>
                </a:solidFill>
              </a:rPr>
              <a:t>Programme</a:t>
            </a:r>
            <a:r>
              <a:rPr lang="en-US" sz="1400" dirty="0" smtClean="0">
                <a:solidFill>
                  <a:schemeClr val="bg1"/>
                </a:solidFill>
              </a:rPr>
              <a:t> for </a:t>
            </a:r>
          </a:p>
          <a:p>
            <a:r>
              <a:rPr lang="en-US" sz="1400" dirty="0" smtClean="0">
                <a:solidFill>
                  <a:schemeClr val="bg1"/>
                </a:solidFill>
              </a:rPr>
              <a:t>research, technological development and demonstration under grant agreement no 608166</a:t>
            </a:r>
            <a:endParaRPr lang="en-US" sz="1400" dirty="0">
              <a:solidFill>
                <a:schemeClr val="bg1"/>
              </a:solidFill>
            </a:endParaRPr>
          </a:p>
        </p:txBody>
      </p:sp>
      <p:pic>
        <p:nvPicPr>
          <p:cNvPr id="3" name="Picture 2" descr="Screen Shot 2014-05-08 at 09.11.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8900" y="5927124"/>
            <a:ext cx="1435100" cy="930876"/>
          </a:xfrm>
          <a:prstGeom prst="rect">
            <a:avLst/>
          </a:prstGeom>
        </p:spPr>
      </p:pic>
      <p:sp>
        <p:nvSpPr>
          <p:cNvPr id="4" name="TextBox 3"/>
          <p:cNvSpPr txBox="1"/>
          <p:nvPr userDrawn="1"/>
        </p:nvSpPr>
        <p:spPr>
          <a:xfrm>
            <a:off x="0" y="5744230"/>
            <a:ext cx="7708900" cy="523220"/>
          </a:xfrm>
          <a:prstGeom prst="rect">
            <a:avLst/>
          </a:prstGeom>
          <a:noFill/>
        </p:spPr>
        <p:txBody>
          <a:bodyPr wrap="square" rtlCol="0">
            <a:spAutoFit/>
          </a:bodyPr>
          <a:lstStyle/>
          <a:p>
            <a:r>
              <a:rPr lang="en-US" sz="1400" b="1" i="1" kern="1200" dirty="0" smtClean="0">
                <a:solidFill>
                  <a:schemeClr val="tx1"/>
                </a:solidFill>
                <a:latin typeface="+mn-lt"/>
                <a:ea typeface="+mn-ea"/>
                <a:cs typeface="+mn-cs"/>
              </a:rPr>
              <a:t>The</a:t>
            </a:r>
            <a:r>
              <a:rPr lang="en-US" sz="1400" b="1" i="1" kern="1200" baseline="0" dirty="0" smtClean="0">
                <a:solidFill>
                  <a:schemeClr val="tx1"/>
                </a:solidFill>
                <a:latin typeface="+mn-lt"/>
                <a:ea typeface="+mn-ea"/>
                <a:cs typeface="+mn-cs"/>
              </a:rPr>
              <a:t> contents of this presentation are </a:t>
            </a:r>
            <a:r>
              <a:rPr lang="en-US" sz="1400" b="1" i="1" kern="1200" dirty="0" smtClean="0">
                <a:solidFill>
                  <a:schemeClr val="tx1"/>
                </a:solidFill>
                <a:latin typeface="+mn-lt"/>
                <a:ea typeface="+mn-ea"/>
                <a:cs typeface="+mn-cs"/>
              </a:rPr>
              <a:t>the author’s views and that the European Union is not liable for any use that may be made of the information contained therein</a:t>
            </a:r>
            <a:r>
              <a:rPr lang="en-US" sz="1400" b="0" i="1" kern="1200" dirty="0" smtClean="0">
                <a:solidFill>
                  <a:schemeClr val="tx1"/>
                </a:solidFill>
                <a:latin typeface="+mn-lt"/>
                <a:ea typeface="+mn-ea"/>
                <a:cs typeface="+mn-cs"/>
              </a:rPr>
              <a:t>.</a:t>
            </a:r>
            <a:endParaRPr lang="en-US" sz="1400" dirty="0"/>
          </a:p>
        </p:txBody>
      </p:sp>
    </p:spTree>
    <p:extLst>
      <p:ext uri="{BB962C8B-B14F-4D97-AF65-F5344CB8AC3E}">
        <p14:creationId xmlns:p14="http://schemas.microsoft.com/office/powerpoint/2010/main" val="335626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1989FA8D-F8F4-4435-8879-42CA4BEE2F32}" type="datetime1">
              <a:rPr lang="en-US" smtClean="0"/>
              <a:pPr/>
              <a:t>9/13/2016</a:t>
            </a:fld>
            <a:endParaRPr lang="en-US"/>
          </a:p>
        </p:txBody>
      </p:sp>
      <p:sp>
        <p:nvSpPr>
          <p:cNvPr id="5" name="Footer Placeholder 4"/>
          <p:cNvSpPr>
            <a:spLocks noGrp="1"/>
          </p:cNvSpPr>
          <p:nvPr>
            <p:ph type="ftr" sz="quarter" idx="11"/>
          </p:nvPr>
        </p:nvSpPr>
        <p:spPr/>
        <p:txBody>
          <a:bodyPr/>
          <a:lstStyle/>
          <a:p>
            <a:r>
              <a:rPr lang="en-IE" smtClean="0"/>
              <a:t>This project has received funding form the </a:t>
            </a:r>
            <a:endParaRPr lang="en-US"/>
          </a:p>
        </p:txBody>
      </p:sp>
      <p:sp>
        <p:nvSpPr>
          <p:cNvPr id="6" name="Slide Number Placeholder 5"/>
          <p:cNvSpPr>
            <a:spLocks noGrp="1"/>
          </p:cNvSpPr>
          <p:nvPr>
            <p:ph type="sldNum" sz="quarter" idx="12"/>
          </p:nvPr>
        </p:nvSpPr>
        <p:spPr/>
        <p:txBody>
          <a:bodyPr/>
          <a:lstStyle/>
          <a:p>
            <a:fld id="{471C93BC-3007-7141-A3EF-864484E2EB2D}" type="slidenum">
              <a:rPr lang="en-US" smtClean="0"/>
              <a:pPr/>
              <a:t>‹#›</a:t>
            </a:fld>
            <a:endParaRPr lang="en-US"/>
          </a:p>
        </p:txBody>
      </p:sp>
    </p:spTree>
    <p:extLst>
      <p:ext uri="{BB962C8B-B14F-4D97-AF65-F5344CB8AC3E}">
        <p14:creationId xmlns:p14="http://schemas.microsoft.com/office/powerpoint/2010/main" val="3080363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872E0-9C94-418F-85D2-1D1631BD1089}" type="datetime1">
              <a:rPr lang="en-US" smtClean="0"/>
              <a:pPr/>
              <a:t>9/13/2016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smtClean="0"/>
              <a:t>This project has received funding form the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5B214-781C-2747-BCC1-2001E4A7C7B9}" type="slidenum">
              <a:rPr lang="en-US" smtClean="0"/>
              <a:pPr/>
              <a:t>‹#›</a:t>
            </a:fld>
            <a:endParaRPr lang="en-US"/>
          </a:p>
        </p:txBody>
      </p:sp>
    </p:spTree>
    <p:extLst>
      <p:ext uri="{BB962C8B-B14F-4D97-AF65-F5344CB8AC3E}">
        <p14:creationId xmlns:p14="http://schemas.microsoft.com/office/powerpoint/2010/main" val="1195089682"/>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rain-project.e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youtu.be/_YD8aHxUdp4" TargetMode="External"/><Relationship Id="rId5" Type="http://schemas.openxmlformats.org/officeDocument/2006/relationships/hyperlink" Target="http://ecostress.eu/social-vulnerability-self-assessment-tool/"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ecostress.eu/"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rain-project.eu/"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926471" y="860189"/>
            <a:ext cx="7162800" cy="2343227"/>
          </a:xfrm>
        </p:spPr>
        <p:txBody>
          <a:bodyPr>
            <a:normAutofit fontScale="90000"/>
          </a:bodyPr>
          <a:lstStyle/>
          <a:p>
            <a:r>
              <a:rPr lang="en-IE" dirty="0" smtClean="0">
                <a:solidFill>
                  <a:schemeClr val="tx2"/>
                </a:solidFill>
              </a:rPr>
              <a:t/>
            </a:r>
            <a:br>
              <a:rPr lang="en-IE" dirty="0" smtClean="0">
                <a:solidFill>
                  <a:schemeClr val="tx2"/>
                </a:solidFill>
              </a:rPr>
            </a:br>
            <a:r>
              <a:rPr lang="en-IE" sz="3600" b="1" dirty="0"/>
              <a:t>SE3/AM2: </a:t>
            </a:r>
            <a:r>
              <a:rPr lang="en-US" sz="3600" b="1" dirty="0" smtClean="0"/>
              <a:t>Severe </a:t>
            </a:r>
            <a:r>
              <a:rPr lang="en-US" sz="3600" b="1" dirty="0"/>
              <a:t>weather impacts for the European society in the past, present and future </a:t>
            </a:r>
            <a:r>
              <a:rPr lang="en-US" sz="3600" b="1" dirty="0" smtClean="0"/>
              <a:t/>
            </a:r>
            <a:br>
              <a:rPr lang="en-US" sz="3600" b="1" dirty="0" smtClean="0"/>
            </a:br>
            <a:r>
              <a:rPr lang="en-US" sz="3600" b="1" dirty="0" smtClean="0"/>
              <a:t/>
            </a:r>
            <a:br>
              <a:rPr lang="en-US" sz="3600" b="1" dirty="0" smtClean="0"/>
            </a:br>
            <a:r>
              <a:rPr lang="en-IE" sz="3100" b="1" dirty="0" smtClean="0">
                <a:solidFill>
                  <a:schemeClr val="tx2"/>
                </a:solidFill>
              </a:rPr>
              <a:t>Self assessment tools as means of informed decision-making for the mitigation of climate change impacts </a:t>
            </a:r>
            <a:endParaRPr lang="en-IE" sz="3100" b="1" dirty="0">
              <a:solidFill>
                <a:schemeClr val="tx2"/>
              </a:solidFill>
            </a:endParaRPr>
          </a:p>
        </p:txBody>
      </p:sp>
      <p:sp>
        <p:nvSpPr>
          <p:cNvPr id="8" name="Subtitle 2"/>
          <p:cNvSpPr>
            <a:spLocks noGrp="1"/>
          </p:cNvSpPr>
          <p:nvPr>
            <p:ph type="subTitle" idx="1"/>
          </p:nvPr>
        </p:nvSpPr>
        <p:spPr>
          <a:xfrm>
            <a:off x="596464" y="4270786"/>
            <a:ext cx="3179470" cy="1397373"/>
          </a:xfrm>
        </p:spPr>
        <p:txBody>
          <a:bodyPr>
            <a:normAutofit/>
          </a:bodyPr>
          <a:lstStyle/>
          <a:p>
            <a:pPr algn="l"/>
            <a:r>
              <a:rPr lang="it-IT" sz="2000" dirty="0">
                <a:solidFill>
                  <a:schemeClr val="tx1"/>
                </a:solidFill>
              </a:rPr>
              <a:t>16th EMS </a:t>
            </a:r>
            <a:r>
              <a:rPr lang="it-IT" sz="2000" dirty="0" err="1">
                <a:solidFill>
                  <a:schemeClr val="tx1"/>
                </a:solidFill>
              </a:rPr>
              <a:t>Annual</a:t>
            </a:r>
            <a:r>
              <a:rPr lang="it-IT" sz="2000" dirty="0">
                <a:solidFill>
                  <a:schemeClr val="tx1"/>
                </a:solidFill>
              </a:rPr>
              <a:t> </a:t>
            </a:r>
            <a:r>
              <a:rPr lang="it-IT" sz="2000" dirty="0" smtClean="0">
                <a:solidFill>
                  <a:schemeClr val="tx1"/>
                </a:solidFill>
              </a:rPr>
              <a:t>Meeting</a:t>
            </a:r>
          </a:p>
          <a:p>
            <a:pPr algn="l"/>
            <a:r>
              <a:rPr lang="it-IT" sz="2000" dirty="0" smtClean="0">
                <a:solidFill>
                  <a:schemeClr val="tx1"/>
                </a:solidFill>
              </a:rPr>
              <a:t>Trieste</a:t>
            </a:r>
            <a:r>
              <a:rPr lang="en-IE" sz="2000" dirty="0" smtClean="0">
                <a:solidFill>
                  <a:schemeClr val="tx1"/>
                </a:solidFill>
              </a:rPr>
              <a:t>, </a:t>
            </a:r>
          </a:p>
          <a:p>
            <a:pPr algn="l"/>
            <a:r>
              <a:rPr lang="en-IE" sz="2000" dirty="0" smtClean="0">
                <a:solidFill>
                  <a:schemeClr val="tx1"/>
                </a:solidFill>
              </a:rPr>
              <a:t>13 September 2016</a:t>
            </a:r>
            <a:endParaRPr lang="en-IE" dirty="0">
              <a:solidFill>
                <a:schemeClr val="tx1"/>
              </a:solidFill>
            </a:endParaRPr>
          </a:p>
        </p:txBody>
      </p:sp>
      <p:sp>
        <p:nvSpPr>
          <p:cNvPr id="9" name="Subtitle 2"/>
          <p:cNvSpPr txBox="1">
            <a:spLocks/>
          </p:cNvSpPr>
          <p:nvPr/>
        </p:nvSpPr>
        <p:spPr>
          <a:xfrm>
            <a:off x="6164133" y="4270786"/>
            <a:ext cx="2364232" cy="14516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IE" sz="1400" dirty="0" smtClean="0">
                <a:solidFill>
                  <a:schemeClr val="tx1"/>
                </a:solidFill>
              </a:rPr>
              <a:t>Chiara Bianchizza</a:t>
            </a:r>
          </a:p>
          <a:p>
            <a:pPr algn="l"/>
            <a:r>
              <a:rPr lang="en-IE" sz="1400" dirty="0" smtClean="0">
                <a:solidFill>
                  <a:schemeClr val="tx1"/>
                </a:solidFill>
              </a:rPr>
              <a:t>ISIG </a:t>
            </a:r>
          </a:p>
          <a:p>
            <a:pPr algn="l"/>
            <a:r>
              <a:rPr lang="en-IE" sz="1400" dirty="0" smtClean="0">
                <a:solidFill>
                  <a:schemeClr val="tx1"/>
                </a:solidFill>
              </a:rPr>
              <a:t>bianchizza@isig.it</a:t>
            </a:r>
          </a:p>
          <a:p>
            <a:pPr algn="l"/>
            <a:r>
              <a:rPr lang="en-GB" sz="1400" u="sng" dirty="0">
                <a:hlinkClick r:id="rId5"/>
              </a:rPr>
              <a:t>www.rain-project.eu</a:t>
            </a:r>
            <a:endParaRPr lang="en-IE" sz="1400" dirty="0" smtClean="0">
              <a:solidFill>
                <a:schemeClr val="tx1"/>
              </a:solidFill>
            </a:endParaRPr>
          </a:p>
          <a:p>
            <a:pPr algn="l"/>
            <a:endParaRPr lang="en-IE" dirty="0">
              <a:solidFill>
                <a:schemeClr val="tx1"/>
              </a:solidFill>
            </a:endParaRPr>
          </a:p>
        </p:txBody>
      </p:sp>
    </p:spTree>
    <p:extLst>
      <p:ext uri="{BB962C8B-B14F-4D97-AF65-F5344CB8AC3E}">
        <p14:creationId xmlns:p14="http://schemas.microsoft.com/office/powerpoint/2010/main" val="190740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1371600" y="724954"/>
            <a:ext cx="5981744" cy="893432"/>
          </a:xfrm>
        </p:spPr>
        <p:txBody>
          <a:bodyPr>
            <a:normAutofit/>
          </a:bodyPr>
          <a:lstStyle/>
          <a:p>
            <a:endParaRPr lang="en-IE" dirty="0">
              <a:solidFill>
                <a:schemeClr val="tx2"/>
              </a:solidFill>
            </a:endParaRPr>
          </a:p>
        </p:txBody>
      </p:sp>
      <p:sp>
        <p:nvSpPr>
          <p:cNvPr id="8" name="Subtitle 2"/>
          <p:cNvSpPr>
            <a:spLocks noGrp="1"/>
          </p:cNvSpPr>
          <p:nvPr>
            <p:ph type="subTitle" idx="1"/>
          </p:nvPr>
        </p:nvSpPr>
        <p:spPr>
          <a:xfrm>
            <a:off x="497941" y="1824219"/>
            <a:ext cx="7911540" cy="3944217"/>
          </a:xfrm>
        </p:spPr>
        <p:txBody>
          <a:bodyPr>
            <a:normAutofit/>
          </a:bodyPr>
          <a:lstStyle/>
          <a:p>
            <a:pPr algn="just">
              <a:lnSpc>
                <a:spcPct val="130000"/>
              </a:lnSpc>
              <a:spcBef>
                <a:spcPts val="600"/>
              </a:spcBef>
            </a:pPr>
            <a:r>
              <a:rPr lang="en-GB" sz="2400" dirty="0" smtClean="0">
                <a:solidFill>
                  <a:schemeClr val="tx1"/>
                </a:solidFill>
              </a:rPr>
              <a:t>A </a:t>
            </a:r>
            <a:r>
              <a:rPr lang="en-GB" sz="2400" dirty="0">
                <a:solidFill>
                  <a:schemeClr val="tx1"/>
                </a:solidFill>
              </a:rPr>
              <a:t>graph is then produced by the tool, detailing the percentage of positive and negative internal and external elements characterizing </a:t>
            </a:r>
            <a:r>
              <a:rPr lang="en-GB" sz="2400" dirty="0" smtClean="0">
                <a:solidFill>
                  <a:schemeClr val="tx1"/>
                </a:solidFill>
              </a:rPr>
              <a:t>the </a:t>
            </a:r>
            <a:r>
              <a:rPr lang="en-GB" sz="2400" dirty="0">
                <a:solidFill>
                  <a:schemeClr val="tx1"/>
                </a:solidFill>
              </a:rPr>
              <a:t>system. </a:t>
            </a:r>
            <a:endParaRPr lang="en-GB" sz="2400" dirty="0" smtClean="0">
              <a:solidFill>
                <a:schemeClr val="tx1"/>
              </a:solidFill>
            </a:endParaRPr>
          </a:p>
          <a:p>
            <a:pPr algn="just">
              <a:lnSpc>
                <a:spcPct val="130000"/>
              </a:lnSpc>
              <a:spcBef>
                <a:spcPts val="600"/>
              </a:spcBef>
            </a:pPr>
            <a:endParaRPr lang="en-GB" sz="2400" dirty="0">
              <a:solidFill>
                <a:schemeClr val="tx1"/>
              </a:solidFill>
            </a:endParaRPr>
          </a:p>
          <a:p>
            <a:pPr algn="just">
              <a:lnSpc>
                <a:spcPct val="130000"/>
              </a:lnSpc>
              <a:spcBef>
                <a:spcPts val="600"/>
              </a:spcBef>
            </a:pPr>
            <a:r>
              <a:rPr lang="en-GB" sz="2400" dirty="0" smtClean="0">
                <a:solidFill>
                  <a:schemeClr val="tx1"/>
                </a:solidFill>
              </a:rPr>
              <a:t>Starting </a:t>
            </a:r>
            <a:r>
              <a:rPr lang="en-GB" sz="2400" dirty="0">
                <a:solidFill>
                  <a:schemeClr val="tx1"/>
                </a:solidFill>
              </a:rPr>
              <a:t>from here, users are re-directed to possible action strategies for </a:t>
            </a:r>
            <a:r>
              <a:rPr lang="en-GB" sz="2400" dirty="0" smtClean="0">
                <a:solidFill>
                  <a:schemeClr val="tx1"/>
                </a:solidFill>
              </a:rPr>
              <a:t>their vulnerability-reducing or resilience-enhancement process.</a:t>
            </a:r>
            <a:endParaRPr lang="en-US" sz="2400" dirty="0">
              <a:solidFill>
                <a:schemeClr val="tx1"/>
              </a:solidFill>
            </a:endParaRPr>
          </a:p>
          <a:p>
            <a:pPr algn="just"/>
            <a:endParaRPr lang="en-IE" sz="2400" dirty="0">
              <a:solidFill>
                <a:schemeClr val="tx1"/>
              </a:solidFill>
            </a:endParaRPr>
          </a:p>
          <a:p>
            <a:pPr algn="just"/>
            <a:endParaRPr lang="en-IE" dirty="0">
              <a:solidFill>
                <a:schemeClr val="tx1"/>
              </a:solidFill>
            </a:endParaRPr>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spTree>
    <p:extLst>
      <p:ext uri="{BB962C8B-B14F-4D97-AF65-F5344CB8AC3E}">
        <p14:creationId xmlns:p14="http://schemas.microsoft.com/office/powerpoint/2010/main" val="382808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6277866"/>
            <a:ext cx="7328247" cy="513661"/>
          </a:xfrm>
        </p:spPr>
        <p:txBody>
          <a:bodyPr/>
          <a:lstStyle/>
          <a:p>
            <a:pPr algn="just"/>
            <a:r>
              <a:rPr lang="en-IE" sz="900"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sz="900" dirty="0"/>
          </a:p>
        </p:txBody>
      </p:sp>
      <p:sp>
        <p:nvSpPr>
          <p:cNvPr id="8" name="Subtitle 2"/>
          <p:cNvSpPr>
            <a:spLocks noGrp="1"/>
          </p:cNvSpPr>
          <p:nvPr>
            <p:ph type="subTitle" idx="1"/>
          </p:nvPr>
        </p:nvSpPr>
        <p:spPr>
          <a:xfrm>
            <a:off x="497941" y="1824219"/>
            <a:ext cx="7911540" cy="3944217"/>
          </a:xfrm>
        </p:spPr>
        <p:txBody>
          <a:bodyPr>
            <a:normAutofit/>
          </a:bodyPr>
          <a:lstStyle/>
          <a:p>
            <a:pPr algn="just"/>
            <a:endParaRPr lang="en-IE" sz="2400" dirty="0">
              <a:solidFill>
                <a:schemeClr val="tx1"/>
              </a:solidFill>
            </a:endParaRPr>
          </a:p>
          <a:p>
            <a:pPr algn="just"/>
            <a:endParaRPr lang="en-IE" dirty="0">
              <a:solidFill>
                <a:schemeClr val="tx1"/>
              </a:solidFill>
            </a:endParaRPr>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pic>
        <p:nvPicPr>
          <p:cNvPr id="10" name="Immagine 4"/>
          <p:cNvPicPr>
            <a:picLocks noChangeAspect="1"/>
          </p:cNvPicPr>
          <p:nvPr/>
        </p:nvPicPr>
        <p:blipFill rotWithShape="1">
          <a:blip r:embed="rId6"/>
          <a:srcRect t="18254" r="48819" b="8657"/>
          <a:stretch/>
        </p:blipFill>
        <p:spPr>
          <a:xfrm>
            <a:off x="433613" y="805258"/>
            <a:ext cx="4790315" cy="5472608"/>
          </a:xfrm>
          <a:prstGeom prst="rect">
            <a:avLst/>
          </a:prstGeom>
        </p:spPr>
      </p:pic>
      <p:sp>
        <p:nvSpPr>
          <p:cNvPr id="11" name="Ovale 5"/>
          <p:cNvSpPr/>
          <p:nvPr/>
        </p:nvSpPr>
        <p:spPr>
          <a:xfrm>
            <a:off x="4453711" y="197301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a:t>
            </a:r>
            <a:endParaRPr lang="en-US" b="1" dirty="0"/>
          </a:p>
        </p:txBody>
      </p:sp>
      <p:sp>
        <p:nvSpPr>
          <p:cNvPr id="2" name="TextBox 1"/>
          <p:cNvSpPr txBox="1"/>
          <p:nvPr/>
        </p:nvSpPr>
        <p:spPr>
          <a:xfrm>
            <a:off x="5438825" y="1626996"/>
            <a:ext cx="2145316" cy="861774"/>
          </a:xfrm>
          <a:prstGeom prst="rect">
            <a:avLst/>
          </a:prstGeom>
          <a:noFill/>
        </p:spPr>
        <p:txBody>
          <a:bodyPr wrap="square" rtlCol="0">
            <a:spAutoFit/>
          </a:bodyPr>
          <a:lstStyle/>
          <a:p>
            <a:r>
              <a:rPr lang="en-US" sz="1000" dirty="0" smtClean="0"/>
              <a:t>A – policy makers can see </a:t>
            </a:r>
            <a:r>
              <a:rPr lang="en-US" sz="1000" dirty="0"/>
              <a:t>how their area/community is set on a 0 to 10 scale (where 0 represents a total social vulnerability scenario and 10 a totally resilient 1)</a:t>
            </a:r>
            <a:endParaRPr lang="it-IT" sz="1000" dirty="0"/>
          </a:p>
        </p:txBody>
      </p:sp>
      <p:sp>
        <p:nvSpPr>
          <p:cNvPr id="12" name="Ovale 6"/>
          <p:cNvSpPr/>
          <p:nvPr/>
        </p:nvSpPr>
        <p:spPr>
          <a:xfrm>
            <a:off x="4453711" y="302545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p>
        </p:txBody>
      </p:sp>
      <p:sp>
        <p:nvSpPr>
          <p:cNvPr id="13" name="TextBox 12"/>
          <p:cNvSpPr txBox="1"/>
          <p:nvPr/>
        </p:nvSpPr>
        <p:spPr>
          <a:xfrm>
            <a:off x="5438825" y="2808378"/>
            <a:ext cx="2145316" cy="861774"/>
          </a:xfrm>
          <a:prstGeom prst="rect">
            <a:avLst/>
          </a:prstGeom>
          <a:noFill/>
        </p:spPr>
        <p:txBody>
          <a:bodyPr wrap="square" rtlCol="0">
            <a:spAutoFit/>
          </a:bodyPr>
          <a:lstStyle/>
          <a:p>
            <a:r>
              <a:rPr lang="en-US" sz="1000" dirty="0"/>
              <a:t>B</a:t>
            </a:r>
            <a:r>
              <a:rPr lang="en-US" sz="1000" dirty="0" smtClean="0"/>
              <a:t> – policy makers can see </a:t>
            </a:r>
            <a:r>
              <a:rPr lang="en-US" sz="1000" dirty="0"/>
              <a:t>the interaction among (relevant) positive and negative  factors both at the sensitivity (internal) and adaptive capacity level</a:t>
            </a:r>
            <a:endParaRPr lang="it-IT" sz="1000" dirty="0"/>
          </a:p>
        </p:txBody>
      </p:sp>
      <p:sp>
        <p:nvSpPr>
          <p:cNvPr id="14" name="Ovale 7"/>
          <p:cNvSpPr/>
          <p:nvPr/>
        </p:nvSpPr>
        <p:spPr>
          <a:xfrm>
            <a:off x="5168825" y="5201787"/>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sp>
        <p:nvSpPr>
          <p:cNvPr id="15" name="TextBox 14"/>
          <p:cNvSpPr txBox="1"/>
          <p:nvPr/>
        </p:nvSpPr>
        <p:spPr>
          <a:xfrm>
            <a:off x="5818353" y="5344644"/>
            <a:ext cx="2145316" cy="246221"/>
          </a:xfrm>
          <a:prstGeom prst="rect">
            <a:avLst/>
          </a:prstGeom>
          <a:noFill/>
        </p:spPr>
        <p:txBody>
          <a:bodyPr wrap="square" rtlCol="0">
            <a:spAutoFit/>
          </a:bodyPr>
          <a:lstStyle/>
          <a:p>
            <a:r>
              <a:rPr lang="en-US" sz="1000" dirty="0" smtClean="0"/>
              <a:t>C – proceed to re-assessment </a:t>
            </a:r>
            <a:endParaRPr lang="it-IT" sz="1000" dirty="0"/>
          </a:p>
        </p:txBody>
      </p:sp>
    </p:spTree>
    <p:extLst>
      <p:ext uri="{BB962C8B-B14F-4D97-AF65-F5344CB8AC3E}">
        <p14:creationId xmlns:p14="http://schemas.microsoft.com/office/powerpoint/2010/main" val="332500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1371600" y="724954"/>
            <a:ext cx="5981744" cy="893432"/>
          </a:xfrm>
        </p:spPr>
        <p:txBody>
          <a:bodyPr>
            <a:normAutofit/>
          </a:bodyPr>
          <a:lstStyle/>
          <a:p>
            <a:r>
              <a:rPr lang="en-IE" dirty="0" smtClean="0">
                <a:solidFill>
                  <a:schemeClr val="tx2"/>
                </a:solidFill>
              </a:rPr>
              <a:t>SeAT </a:t>
            </a:r>
            <a:endParaRPr lang="en-IE" dirty="0">
              <a:solidFill>
                <a:schemeClr val="tx2"/>
              </a:solidFill>
            </a:endParaRPr>
          </a:p>
        </p:txBody>
      </p:sp>
      <p:sp>
        <p:nvSpPr>
          <p:cNvPr id="8" name="Subtitle 2"/>
          <p:cNvSpPr>
            <a:spLocks noGrp="1"/>
          </p:cNvSpPr>
          <p:nvPr>
            <p:ph type="subTitle" idx="1"/>
          </p:nvPr>
        </p:nvSpPr>
        <p:spPr>
          <a:xfrm>
            <a:off x="715224" y="1778251"/>
            <a:ext cx="7911540" cy="3944217"/>
          </a:xfrm>
        </p:spPr>
        <p:txBody>
          <a:bodyPr>
            <a:normAutofit/>
          </a:bodyPr>
          <a:lstStyle/>
          <a:p>
            <a:pPr algn="just"/>
            <a:endParaRPr lang="en-US" sz="2400" dirty="0" smtClean="0">
              <a:solidFill>
                <a:schemeClr val="tx1"/>
              </a:solidFill>
            </a:endParaRPr>
          </a:p>
          <a:p>
            <a:pPr algn="just"/>
            <a:r>
              <a:rPr lang="en-US" dirty="0">
                <a:solidFill>
                  <a:schemeClr val="tx1"/>
                </a:solidFill>
              </a:rPr>
              <a:t>SeAT – Self Assessment tool – </a:t>
            </a:r>
            <a:r>
              <a:rPr lang="en-GB" dirty="0">
                <a:solidFill>
                  <a:schemeClr val="tx1"/>
                </a:solidFill>
              </a:rPr>
              <a:t>is available online at: </a:t>
            </a:r>
          </a:p>
          <a:p>
            <a:pPr algn="just"/>
            <a:r>
              <a:rPr lang="en-IE" dirty="0">
                <a:solidFill>
                  <a:schemeClr val="tx1"/>
                </a:solidFill>
                <a:hlinkClick r:id="rId5"/>
              </a:rPr>
              <a:t>http://ecostress.eu/social-vulnerability-self-assessment-tool</a:t>
            </a:r>
            <a:r>
              <a:rPr lang="en-IE" dirty="0" smtClean="0">
                <a:solidFill>
                  <a:schemeClr val="tx1"/>
                </a:solidFill>
                <a:hlinkClick r:id="rId5"/>
              </a:rPr>
              <a:t>/</a:t>
            </a:r>
            <a:r>
              <a:rPr lang="en-IE" dirty="0" smtClean="0">
                <a:solidFill>
                  <a:schemeClr val="tx1"/>
                </a:solidFill>
              </a:rPr>
              <a:t> </a:t>
            </a:r>
          </a:p>
          <a:p>
            <a:pPr algn="just"/>
            <a:r>
              <a:rPr lang="en-IE" dirty="0">
                <a:solidFill>
                  <a:schemeClr val="tx1"/>
                </a:solidFill>
              </a:rPr>
              <a:t> </a:t>
            </a:r>
            <a:r>
              <a:rPr lang="en-IE" dirty="0" smtClean="0">
                <a:solidFill>
                  <a:schemeClr val="tx1"/>
                </a:solidFill>
              </a:rPr>
              <a:t>Its video tutorial is available at: </a:t>
            </a:r>
          </a:p>
          <a:p>
            <a:pPr algn="just"/>
            <a:r>
              <a:rPr lang="en-IE" dirty="0">
                <a:solidFill>
                  <a:schemeClr val="tx1"/>
                </a:solidFill>
                <a:hlinkClick r:id="rId6"/>
              </a:rPr>
              <a:t>https://youtu.be/_</a:t>
            </a:r>
            <a:r>
              <a:rPr lang="en-IE" dirty="0" smtClean="0">
                <a:solidFill>
                  <a:schemeClr val="tx1"/>
                </a:solidFill>
                <a:hlinkClick r:id="rId6"/>
              </a:rPr>
              <a:t>YD8aHxUdp4</a:t>
            </a:r>
            <a:r>
              <a:rPr lang="en-IE" dirty="0" smtClean="0">
                <a:solidFill>
                  <a:schemeClr val="tx1"/>
                </a:solidFill>
              </a:rPr>
              <a:t> </a:t>
            </a:r>
            <a:endParaRPr lang="en-IE" dirty="0">
              <a:solidFill>
                <a:schemeClr val="tx1"/>
              </a:solidFill>
            </a:endParaRPr>
          </a:p>
        </p:txBody>
      </p:sp>
      <p:pic>
        <p:nvPicPr>
          <p:cNvPr id="9" name="Immagine 8" descr="ISIG_HighDef.jpg"/>
          <p:cNvPicPr>
            <a:picLocks noChangeAspect="1"/>
          </p:cNvPicPr>
          <p:nvPr/>
        </p:nvPicPr>
        <p:blipFill>
          <a:blip r:embed="rId7"/>
          <a:stretch>
            <a:fillRect/>
          </a:stretch>
        </p:blipFill>
        <p:spPr>
          <a:xfrm>
            <a:off x="164082" y="94058"/>
            <a:ext cx="1851433" cy="711200"/>
          </a:xfrm>
          <a:prstGeom prst="rect">
            <a:avLst/>
          </a:prstGeom>
        </p:spPr>
      </p:pic>
    </p:spTree>
    <p:extLst>
      <p:ext uri="{BB962C8B-B14F-4D97-AF65-F5344CB8AC3E}">
        <p14:creationId xmlns:p14="http://schemas.microsoft.com/office/powerpoint/2010/main" val="50306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sp>
        <p:nvSpPr>
          <p:cNvPr id="3" name="Subtitle 2"/>
          <p:cNvSpPr>
            <a:spLocks noGrp="1"/>
          </p:cNvSpPr>
          <p:nvPr>
            <p:ph type="subTitle" idx="1"/>
          </p:nvPr>
        </p:nvSpPr>
        <p:spPr>
          <a:xfrm>
            <a:off x="1547446" y="2133600"/>
            <a:ext cx="6400800" cy="1752600"/>
          </a:xfrm>
        </p:spPr>
        <p:txBody>
          <a:bodyPr/>
          <a:lstStyle/>
          <a:p>
            <a:r>
              <a:rPr lang="it-IT" dirty="0" smtClean="0">
                <a:solidFill>
                  <a:schemeClr val="tx1"/>
                </a:solidFill>
              </a:rPr>
              <a:t>THANK YOU FOR YOU ATTENTION</a:t>
            </a:r>
          </a:p>
          <a:p>
            <a:endParaRPr lang="it-IT" dirty="0">
              <a:solidFill>
                <a:schemeClr val="tx1"/>
              </a:solidFill>
            </a:endParaRPr>
          </a:p>
          <a:p>
            <a:r>
              <a:rPr lang="it-IT" dirty="0" smtClean="0">
                <a:solidFill>
                  <a:schemeClr val="tx1"/>
                </a:solidFill>
              </a:rPr>
              <a:t>QUESTIONS? </a:t>
            </a:r>
            <a:endParaRPr lang="it-IT" dirty="0">
              <a:solidFill>
                <a:schemeClr val="tx1"/>
              </a:solidFill>
            </a:endParaRPr>
          </a:p>
        </p:txBody>
      </p:sp>
    </p:spTree>
    <p:extLst>
      <p:ext uri="{BB962C8B-B14F-4D97-AF65-F5344CB8AC3E}">
        <p14:creationId xmlns:p14="http://schemas.microsoft.com/office/powerpoint/2010/main" val="6874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812801" y="724954"/>
            <a:ext cx="7684654" cy="893432"/>
          </a:xfrm>
        </p:spPr>
        <p:txBody>
          <a:bodyPr>
            <a:normAutofit fontScale="90000"/>
          </a:bodyPr>
          <a:lstStyle/>
          <a:p>
            <a:r>
              <a:rPr lang="en-IE" dirty="0" smtClean="0">
                <a:solidFill>
                  <a:schemeClr val="tx2"/>
                </a:solidFill>
              </a:rPr>
              <a:t>Integrated vulnerability assessment </a:t>
            </a:r>
            <a:endParaRPr lang="en-IE" dirty="0">
              <a:solidFill>
                <a:schemeClr val="tx2"/>
              </a:solidFill>
            </a:endParaRPr>
          </a:p>
        </p:txBody>
      </p:sp>
      <p:sp>
        <p:nvSpPr>
          <p:cNvPr id="8" name="Subtitle 2"/>
          <p:cNvSpPr>
            <a:spLocks noGrp="1"/>
          </p:cNvSpPr>
          <p:nvPr>
            <p:ph type="subTitle" idx="1"/>
          </p:nvPr>
        </p:nvSpPr>
        <p:spPr>
          <a:xfrm>
            <a:off x="715224" y="1778251"/>
            <a:ext cx="7911540" cy="3944217"/>
          </a:xfrm>
        </p:spPr>
        <p:txBody>
          <a:bodyPr>
            <a:normAutofit fontScale="47500" lnSpcReduction="20000"/>
          </a:bodyPr>
          <a:lstStyle/>
          <a:p>
            <a:pPr algn="just"/>
            <a:r>
              <a:rPr lang="en-US" sz="3300" dirty="0">
                <a:solidFill>
                  <a:schemeClr val="tx1"/>
                </a:solidFill>
              </a:rPr>
              <a:t>V</a:t>
            </a:r>
            <a:r>
              <a:rPr lang="en-US" sz="3300" dirty="0" smtClean="0">
                <a:solidFill>
                  <a:schemeClr val="tx1"/>
                </a:solidFill>
              </a:rPr>
              <a:t>ulnerability of communities/systems to climate change is a </a:t>
            </a:r>
            <a:r>
              <a:rPr lang="en-US" sz="3300" dirty="0">
                <a:solidFill>
                  <a:schemeClr val="tx1"/>
                </a:solidFill>
              </a:rPr>
              <a:t>multidimensional </a:t>
            </a:r>
            <a:r>
              <a:rPr lang="en-US" sz="3300" dirty="0" smtClean="0">
                <a:solidFill>
                  <a:schemeClr val="tx1"/>
                </a:solidFill>
              </a:rPr>
              <a:t>concept. </a:t>
            </a:r>
          </a:p>
          <a:p>
            <a:pPr algn="just"/>
            <a:endParaRPr lang="en-US" sz="3300" dirty="0">
              <a:solidFill>
                <a:schemeClr val="tx1"/>
              </a:solidFill>
            </a:endParaRPr>
          </a:p>
          <a:p>
            <a:pPr algn="just"/>
            <a:r>
              <a:rPr lang="en-US" sz="3300" dirty="0" smtClean="0">
                <a:solidFill>
                  <a:schemeClr val="tx1"/>
                </a:solidFill>
              </a:rPr>
              <a:t>It </a:t>
            </a:r>
            <a:r>
              <a:rPr lang="en-US" sz="3300" dirty="0" smtClean="0">
                <a:solidFill>
                  <a:schemeClr val="tx1"/>
                </a:solidFill>
              </a:rPr>
              <a:t>implies</a:t>
            </a:r>
          </a:p>
          <a:p>
            <a:pPr marL="342900" indent="-342900" algn="just">
              <a:buFont typeface="Arial" panose="020B0604020202020204" pitchFamily="34" charset="0"/>
              <a:buChar char="•"/>
            </a:pPr>
            <a:r>
              <a:rPr lang="en-US" sz="3300" dirty="0" smtClean="0">
                <a:solidFill>
                  <a:schemeClr val="tx1"/>
                </a:solidFill>
              </a:rPr>
              <a:t>biophysical </a:t>
            </a:r>
          </a:p>
          <a:p>
            <a:pPr marL="342900" indent="-342900" algn="just">
              <a:buFont typeface="Arial" panose="020B0604020202020204" pitchFamily="34" charset="0"/>
              <a:buChar char="•"/>
            </a:pPr>
            <a:r>
              <a:rPr lang="en-US" sz="3300" dirty="0" smtClean="0">
                <a:solidFill>
                  <a:schemeClr val="tx1"/>
                </a:solidFill>
              </a:rPr>
              <a:t>meteorological</a:t>
            </a:r>
          </a:p>
          <a:p>
            <a:pPr marL="342900" indent="-342900" algn="just">
              <a:buFont typeface="Arial" panose="020B0604020202020204" pitchFamily="34" charset="0"/>
              <a:buChar char="•"/>
            </a:pPr>
            <a:r>
              <a:rPr lang="en-US" sz="3300" dirty="0" smtClean="0">
                <a:solidFill>
                  <a:schemeClr val="tx1"/>
                </a:solidFill>
              </a:rPr>
              <a:t>social</a:t>
            </a:r>
          </a:p>
          <a:p>
            <a:pPr marL="342900" indent="-342900" algn="just">
              <a:buFont typeface="Arial" panose="020B0604020202020204" pitchFamily="34" charset="0"/>
              <a:buChar char="•"/>
            </a:pPr>
            <a:r>
              <a:rPr lang="en-US" sz="3300" dirty="0" smtClean="0">
                <a:solidFill>
                  <a:schemeClr val="tx1"/>
                </a:solidFill>
              </a:rPr>
              <a:t>economic </a:t>
            </a:r>
          </a:p>
          <a:p>
            <a:pPr marL="342900" indent="-342900" algn="just">
              <a:buFont typeface="Arial" panose="020B0604020202020204" pitchFamily="34" charset="0"/>
              <a:buChar char="•"/>
            </a:pPr>
            <a:r>
              <a:rPr lang="en-US" sz="3300" dirty="0" smtClean="0">
                <a:solidFill>
                  <a:schemeClr val="tx1"/>
                </a:solidFill>
              </a:rPr>
              <a:t>cultural  </a:t>
            </a:r>
          </a:p>
          <a:p>
            <a:pPr marL="342900" indent="-342900" algn="just">
              <a:buFont typeface="Arial" panose="020B0604020202020204" pitchFamily="34" charset="0"/>
              <a:buChar char="•"/>
            </a:pPr>
            <a:r>
              <a:rPr lang="en-US" sz="3300" dirty="0" smtClean="0">
                <a:solidFill>
                  <a:schemeClr val="tx1"/>
                </a:solidFill>
              </a:rPr>
              <a:t>institutional </a:t>
            </a:r>
            <a:r>
              <a:rPr lang="en-US" sz="3300" dirty="0">
                <a:solidFill>
                  <a:schemeClr val="tx1"/>
                </a:solidFill>
              </a:rPr>
              <a:t>and </a:t>
            </a:r>
            <a:endParaRPr lang="en-US" sz="3300" dirty="0" smtClean="0">
              <a:solidFill>
                <a:schemeClr val="tx1"/>
              </a:solidFill>
            </a:endParaRPr>
          </a:p>
          <a:p>
            <a:pPr marL="342900" indent="-342900" algn="just">
              <a:buFont typeface="Arial" panose="020B0604020202020204" pitchFamily="34" charset="0"/>
              <a:buChar char="•"/>
            </a:pPr>
            <a:r>
              <a:rPr lang="en-US" sz="3300" dirty="0" smtClean="0">
                <a:solidFill>
                  <a:schemeClr val="tx1"/>
                </a:solidFill>
              </a:rPr>
              <a:t>management </a:t>
            </a:r>
            <a:r>
              <a:rPr lang="en-US" sz="3300" dirty="0">
                <a:solidFill>
                  <a:schemeClr val="tx1"/>
                </a:solidFill>
              </a:rPr>
              <a:t>variables</a:t>
            </a:r>
          </a:p>
          <a:p>
            <a:pPr algn="just"/>
            <a:endParaRPr lang="en-US" sz="3300" dirty="0" smtClean="0">
              <a:solidFill>
                <a:schemeClr val="tx1"/>
              </a:solidFill>
            </a:endParaRPr>
          </a:p>
          <a:p>
            <a:pPr algn="just"/>
            <a:r>
              <a:rPr lang="en-US" sz="3300" dirty="0" smtClean="0">
                <a:solidFill>
                  <a:schemeClr val="tx1"/>
                </a:solidFill>
              </a:rPr>
              <a:t>Thus, vulnerability calls </a:t>
            </a:r>
            <a:r>
              <a:rPr lang="en-US" sz="3300" dirty="0">
                <a:solidFill>
                  <a:schemeClr val="tx1"/>
                </a:solidFill>
              </a:rPr>
              <a:t>for an </a:t>
            </a:r>
            <a:r>
              <a:rPr lang="en-US" sz="3300" b="1" dirty="0">
                <a:solidFill>
                  <a:schemeClr val="tx1"/>
                </a:solidFill>
              </a:rPr>
              <a:t>integrated framework</a:t>
            </a:r>
            <a:r>
              <a:rPr lang="en-US" sz="3300" dirty="0">
                <a:solidFill>
                  <a:schemeClr val="tx1"/>
                </a:solidFill>
              </a:rPr>
              <a:t> for </a:t>
            </a:r>
            <a:r>
              <a:rPr lang="en-US" sz="3300" dirty="0" smtClean="0">
                <a:solidFill>
                  <a:schemeClr val="tx1"/>
                </a:solidFill>
              </a:rPr>
              <a:t>its assessment.</a:t>
            </a:r>
            <a:endParaRPr lang="en-US" sz="3300" dirty="0">
              <a:solidFill>
                <a:schemeClr val="tx1"/>
              </a:solidFill>
            </a:endParaRPr>
          </a:p>
          <a:p>
            <a:pPr algn="just"/>
            <a:endParaRPr lang="it-IT" sz="3300" dirty="0">
              <a:solidFill>
                <a:schemeClr val="tx1"/>
              </a:solidFill>
            </a:endParaRPr>
          </a:p>
          <a:p>
            <a:pPr algn="just"/>
            <a:r>
              <a:rPr lang="it-IT" sz="3300" dirty="0">
                <a:solidFill>
                  <a:schemeClr val="tx1"/>
                </a:solidFill>
              </a:rPr>
              <a:t>The social </a:t>
            </a:r>
            <a:r>
              <a:rPr lang="it-IT" sz="3300" dirty="0" err="1" smtClean="0">
                <a:solidFill>
                  <a:schemeClr val="tx1"/>
                </a:solidFill>
              </a:rPr>
              <a:t>components</a:t>
            </a:r>
            <a:r>
              <a:rPr lang="it-IT" sz="3300" dirty="0" smtClean="0">
                <a:solidFill>
                  <a:schemeClr val="tx1"/>
                </a:solidFill>
              </a:rPr>
              <a:t> </a:t>
            </a:r>
            <a:r>
              <a:rPr lang="it-IT" sz="3300" dirty="0">
                <a:solidFill>
                  <a:schemeClr val="tx1"/>
                </a:solidFill>
              </a:rPr>
              <a:t>of </a:t>
            </a:r>
            <a:r>
              <a:rPr lang="it-IT" sz="3300" dirty="0" err="1">
                <a:solidFill>
                  <a:schemeClr val="tx1"/>
                </a:solidFill>
              </a:rPr>
              <a:t>vulnerability</a:t>
            </a:r>
            <a:r>
              <a:rPr lang="it-IT" sz="3300" dirty="0">
                <a:solidFill>
                  <a:schemeClr val="tx1"/>
                </a:solidFill>
              </a:rPr>
              <a:t> </a:t>
            </a:r>
            <a:r>
              <a:rPr lang="it-IT" sz="3300" dirty="0" err="1">
                <a:solidFill>
                  <a:schemeClr val="tx1"/>
                </a:solidFill>
              </a:rPr>
              <a:t>contribute</a:t>
            </a:r>
            <a:r>
              <a:rPr lang="it-IT" sz="3300" dirty="0">
                <a:solidFill>
                  <a:schemeClr val="tx1"/>
                </a:solidFill>
              </a:rPr>
              <a:t> to the </a:t>
            </a:r>
            <a:r>
              <a:rPr lang="it-IT" sz="3300" dirty="0" err="1" smtClean="0">
                <a:solidFill>
                  <a:schemeClr val="tx1"/>
                </a:solidFill>
              </a:rPr>
              <a:t>definition</a:t>
            </a:r>
            <a:r>
              <a:rPr lang="it-IT" sz="3300" dirty="0" smtClean="0">
                <a:solidFill>
                  <a:schemeClr val="tx1"/>
                </a:solidFill>
              </a:rPr>
              <a:t> </a:t>
            </a:r>
            <a:r>
              <a:rPr lang="it-IT" sz="3300" dirty="0">
                <a:solidFill>
                  <a:schemeClr val="tx1"/>
                </a:solidFill>
              </a:rPr>
              <a:t>of </a:t>
            </a:r>
            <a:r>
              <a:rPr lang="it-IT" sz="3300" dirty="0" err="1">
                <a:solidFill>
                  <a:schemeClr val="tx1"/>
                </a:solidFill>
              </a:rPr>
              <a:t>sensitivity</a:t>
            </a:r>
            <a:r>
              <a:rPr lang="it-IT" sz="3300" dirty="0">
                <a:solidFill>
                  <a:schemeClr val="tx1"/>
                </a:solidFill>
              </a:rPr>
              <a:t> and </a:t>
            </a:r>
            <a:r>
              <a:rPr lang="it-IT" sz="3300" dirty="0" err="1">
                <a:solidFill>
                  <a:schemeClr val="tx1"/>
                </a:solidFill>
              </a:rPr>
              <a:t>adapative</a:t>
            </a:r>
            <a:r>
              <a:rPr lang="it-IT" sz="3300" dirty="0">
                <a:solidFill>
                  <a:schemeClr val="tx1"/>
                </a:solidFill>
              </a:rPr>
              <a:t> </a:t>
            </a:r>
            <a:r>
              <a:rPr lang="it-IT" sz="3300" dirty="0" err="1" smtClean="0">
                <a:solidFill>
                  <a:schemeClr val="tx1"/>
                </a:solidFill>
              </a:rPr>
              <a:t>capacity</a:t>
            </a:r>
            <a:r>
              <a:rPr lang="it-IT" sz="3300" dirty="0">
                <a:solidFill>
                  <a:schemeClr val="tx1"/>
                </a:solidFill>
              </a:rPr>
              <a:t> </a:t>
            </a:r>
            <a:r>
              <a:rPr lang="it-IT" sz="3300" dirty="0" smtClean="0">
                <a:solidFill>
                  <a:schemeClr val="tx1"/>
                </a:solidFill>
              </a:rPr>
              <a:t>of a </a:t>
            </a:r>
            <a:r>
              <a:rPr lang="it-IT" sz="3300" dirty="0" err="1" smtClean="0">
                <a:solidFill>
                  <a:schemeClr val="tx1"/>
                </a:solidFill>
              </a:rPr>
              <a:t>given</a:t>
            </a:r>
            <a:r>
              <a:rPr lang="it-IT" sz="3300" dirty="0" smtClean="0">
                <a:solidFill>
                  <a:schemeClr val="tx1"/>
                </a:solidFill>
              </a:rPr>
              <a:t> community/</a:t>
            </a:r>
            <a:r>
              <a:rPr lang="it-IT" sz="3300" dirty="0" err="1" smtClean="0">
                <a:solidFill>
                  <a:schemeClr val="tx1"/>
                </a:solidFill>
              </a:rPr>
              <a:t>syste</a:t>
            </a:r>
            <a:r>
              <a:rPr lang="it-IT" sz="3300" dirty="0" err="1">
                <a:solidFill>
                  <a:schemeClr val="tx1"/>
                </a:solidFill>
              </a:rPr>
              <a:t>m</a:t>
            </a:r>
            <a:endParaRPr lang="it-IT" sz="3300" dirty="0">
              <a:solidFill>
                <a:schemeClr val="tx1"/>
              </a:solidFill>
            </a:endParaRPr>
          </a:p>
          <a:p>
            <a:r>
              <a:rPr lang="en-GB" dirty="0" smtClean="0">
                <a:solidFill>
                  <a:schemeClr val="tx1"/>
                </a:solidFill>
              </a:rPr>
              <a:t> </a:t>
            </a:r>
            <a:endParaRPr lang="it-IT" dirty="0" smtClean="0">
              <a:solidFill>
                <a:schemeClr val="tx1"/>
              </a:solidFill>
            </a:endParaRPr>
          </a:p>
          <a:p>
            <a:pPr algn="l"/>
            <a:endParaRPr lang="en-IE" dirty="0">
              <a:solidFill>
                <a:schemeClr val="tx1"/>
              </a:solidFill>
            </a:endParaRPr>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spTree>
    <p:extLst>
      <p:ext uri="{BB962C8B-B14F-4D97-AF65-F5344CB8AC3E}">
        <p14:creationId xmlns:p14="http://schemas.microsoft.com/office/powerpoint/2010/main" val="412577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1371600" y="724954"/>
            <a:ext cx="5981744" cy="893432"/>
          </a:xfrm>
        </p:spPr>
        <p:txBody>
          <a:bodyPr>
            <a:normAutofit/>
          </a:bodyPr>
          <a:lstStyle/>
          <a:p>
            <a:r>
              <a:rPr lang="en-IE" dirty="0" smtClean="0">
                <a:solidFill>
                  <a:schemeClr val="tx2"/>
                </a:solidFill>
              </a:rPr>
              <a:t>SeAT </a:t>
            </a:r>
            <a:endParaRPr lang="en-IE" dirty="0">
              <a:solidFill>
                <a:schemeClr val="tx2"/>
              </a:solidFill>
            </a:endParaRPr>
          </a:p>
        </p:txBody>
      </p:sp>
      <p:sp>
        <p:nvSpPr>
          <p:cNvPr id="8" name="Subtitle 2"/>
          <p:cNvSpPr>
            <a:spLocks noGrp="1"/>
          </p:cNvSpPr>
          <p:nvPr>
            <p:ph type="subTitle" idx="1"/>
          </p:nvPr>
        </p:nvSpPr>
        <p:spPr>
          <a:xfrm>
            <a:off x="715224" y="1778251"/>
            <a:ext cx="7911540" cy="3944217"/>
          </a:xfrm>
        </p:spPr>
        <p:txBody>
          <a:bodyPr>
            <a:normAutofit fontScale="92500" lnSpcReduction="20000"/>
          </a:bodyPr>
          <a:lstStyle/>
          <a:p>
            <a:pPr algn="just"/>
            <a:r>
              <a:rPr lang="en-US" sz="2400" dirty="0" smtClean="0">
                <a:solidFill>
                  <a:schemeClr val="tx1"/>
                </a:solidFill>
              </a:rPr>
              <a:t>Within the ECOSTRESS DG ECHO Project (2013-2015), </a:t>
            </a:r>
            <a:r>
              <a:rPr lang="en-US" sz="2400" dirty="0" smtClean="0">
                <a:solidFill>
                  <a:schemeClr val="tx1"/>
                </a:solidFill>
                <a:hlinkClick r:id="rId5"/>
              </a:rPr>
              <a:t>www.ecostress.eu</a:t>
            </a:r>
            <a:r>
              <a:rPr lang="en-US" sz="2400" dirty="0" smtClean="0">
                <a:solidFill>
                  <a:schemeClr val="tx1"/>
                </a:solidFill>
              </a:rPr>
              <a:t>,  ISIG has developed a Self Assessment tool for local managers, to evaluate the vulnerability of their community in terms of </a:t>
            </a:r>
            <a:r>
              <a:rPr lang="en-US" sz="2400" b="1" dirty="0" smtClean="0">
                <a:solidFill>
                  <a:schemeClr val="tx1"/>
                </a:solidFill>
              </a:rPr>
              <a:t>sensitivity</a:t>
            </a:r>
            <a:r>
              <a:rPr lang="en-US" sz="2400" dirty="0" smtClean="0">
                <a:solidFill>
                  <a:schemeClr val="tx1"/>
                </a:solidFill>
              </a:rPr>
              <a:t> (pre-existing condition of the system) and </a:t>
            </a:r>
            <a:r>
              <a:rPr lang="en-US" sz="2400" b="1" dirty="0" smtClean="0">
                <a:solidFill>
                  <a:schemeClr val="tx1"/>
                </a:solidFill>
              </a:rPr>
              <a:t>adaptive capacity </a:t>
            </a:r>
            <a:r>
              <a:rPr lang="en-US" sz="2400" dirty="0" smtClean="0">
                <a:solidFill>
                  <a:schemeClr val="tx1"/>
                </a:solidFill>
              </a:rPr>
              <a:t>(capacity of the system to cope with stress).</a:t>
            </a:r>
          </a:p>
          <a:p>
            <a:pPr algn="just"/>
            <a:endParaRPr lang="en-US" sz="2400" dirty="0" smtClean="0">
              <a:solidFill>
                <a:schemeClr val="tx1"/>
              </a:solidFill>
            </a:endParaRPr>
          </a:p>
          <a:p>
            <a:pPr marL="342900" indent="-342900" algn="just">
              <a:buFont typeface="Arial" panose="020B0604020202020204" pitchFamily="34" charset="0"/>
              <a:buChar char="•"/>
            </a:pPr>
            <a:r>
              <a:rPr lang="en-US" sz="2400" dirty="0" smtClean="0">
                <a:solidFill>
                  <a:schemeClr val="tx1"/>
                </a:solidFill>
              </a:rPr>
              <a:t>SeAT – Self Assessment tool –</a:t>
            </a:r>
            <a:r>
              <a:rPr lang="en-GB" sz="2400" dirty="0">
                <a:solidFill>
                  <a:schemeClr val="tx1"/>
                </a:solidFill>
              </a:rPr>
              <a:t>is targeted to policy makers to help them structure the relevant information needed to assess their vulnerability to external </a:t>
            </a:r>
            <a:r>
              <a:rPr lang="en-GB" sz="2400" dirty="0" smtClean="0">
                <a:solidFill>
                  <a:schemeClr val="tx1"/>
                </a:solidFill>
              </a:rPr>
              <a:t>stress;</a:t>
            </a:r>
          </a:p>
          <a:p>
            <a:pPr marL="342900" indent="-342900" algn="just">
              <a:buFont typeface="Arial" panose="020B0604020202020204" pitchFamily="34" charset="0"/>
              <a:buChar char="•"/>
            </a:pPr>
            <a:endParaRPr lang="en-GB" sz="2400" dirty="0">
              <a:solidFill>
                <a:schemeClr val="tx1"/>
              </a:solidFill>
            </a:endParaRPr>
          </a:p>
          <a:p>
            <a:pPr marL="342900" indent="-342900" algn="just">
              <a:lnSpc>
                <a:spcPct val="120000"/>
              </a:lnSpc>
              <a:spcBef>
                <a:spcPts val="600"/>
              </a:spcBef>
              <a:buFont typeface="Arial" panose="020B0604020202020204" pitchFamily="34" charset="0"/>
              <a:buChar char="•"/>
            </a:pPr>
            <a:r>
              <a:rPr lang="en-GB" sz="2400" dirty="0">
                <a:solidFill>
                  <a:schemeClr val="tx1"/>
                </a:solidFill>
              </a:rPr>
              <a:t>It is meant as a tool for local administrators to support them in informed decision making. </a:t>
            </a:r>
          </a:p>
          <a:p>
            <a:pPr algn="just"/>
            <a:endParaRPr lang="en-IE" dirty="0">
              <a:solidFill>
                <a:schemeClr val="tx1"/>
              </a:solidFill>
            </a:endParaRPr>
          </a:p>
        </p:txBody>
      </p:sp>
      <p:pic>
        <p:nvPicPr>
          <p:cNvPr id="9" name="Immagine 8" descr="ISIG_HighDef.jpg"/>
          <p:cNvPicPr>
            <a:picLocks noChangeAspect="1"/>
          </p:cNvPicPr>
          <p:nvPr/>
        </p:nvPicPr>
        <p:blipFill>
          <a:blip r:embed="rId6"/>
          <a:stretch>
            <a:fillRect/>
          </a:stretch>
        </p:blipFill>
        <p:spPr>
          <a:xfrm>
            <a:off x="164082" y="94058"/>
            <a:ext cx="1851433" cy="711200"/>
          </a:xfrm>
          <a:prstGeom prst="rect">
            <a:avLst/>
          </a:prstGeom>
        </p:spPr>
      </p:pic>
    </p:spTree>
    <p:extLst>
      <p:ext uri="{BB962C8B-B14F-4D97-AF65-F5344CB8AC3E}">
        <p14:creationId xmlns:p14="http://schemas.microsoft.com/office/powerpoint/2010/main" val="214674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1371600" y="724954"/>
            <a:ext cx="5981744" cy="893432"/>
          </a:xfrm>
        </p:spPr>
        <p:txBody>
          <a:bodyPr>
            <a:normAutofit/>
          </a:bodyPr>
          <a:lstStyle/>
          <a:p>
            <a:r>
              <a:rPr lang="en-IE" dirty="0" smtClean="0">
                <a:solidFill>
                  <a:schemeClr val="tx2"/>
                </a:solidFill>
              </a:rPr>
              <a:t>RAIN project  </a:t>
            </a:r>
            <a:endParaRPr lang="en-IE" dirty="0">
              <a:solidFill>
                <a:schemeClr val="tx2"/>
              </a:solidFill>
            </a:endParaRPr>
          </a:p>
        </p:txBody>
      </p:sp>
      <p:sp>
        <p:nvSpPr>
          <p:cNvPr id="8" name="Subtitle 2"/>
          <p:cNvSpPr>
            <a:spLocks noGrp="1"/>
          </p:cNvSpPr>
          <p:nvPr>
            <p:ph type="subTitle" idx="1"/>
          </p:nvPr>
        </p:nvSpPr>
        <p:spPr>
          <a:xfrm>
            <a:off x="715224" y="1778251"/>
            <a:ext cx="7911540" cy="3944217"/>
          </a:xfrm>
        </p:spPr>
        <p:txBody>
          <a:bodyPr>
            <a:normAutofit/>
          </a:bodyPr>
          <a:lstStyle/>
          <a:p>
            <a:pPr algn="just"/>
            <a:r>
              <a:rPr lang="it-IT" sz="2400" dirty="0">
                <a:solidFill>
                  <a:schemeClr val="tx1"/>
                </a:solidFill>
              </a:rPr>
              <a:t>Within RAIN </a:t>
            </a:r>
            <a:r>
              <a:rPr lang="it-IT" sz="2400" dirty="0" err="1">
                <a:solidFill>
                  <a:schemeClr val="tx1"/>
                </a:solidFill>
              </a:rPr>
              <a:t>project</a:t>
            </a:r>
            <a:r>
              <a:rPr lang="it-IT" sz="2400" dirty="0">
                <a:solidFill>
                  <a:schemeClr val="tx1"/>
                </a:solidFill>
              </a:rPr>
              <a:t> </a:t>
            </a:r>
            <a:r>
              <a:rPr lang="it-IT" sz="2400" dirty="0" smtClean="0">
                <a:solidFill>
                  <a:schemeClr val="tx1"/>
                </a:solidFill>
                <a:hlinkClick r:id="rId5"/>
              </a:rPr>
              <a:t>–</a:t>
            </a:r>
            <a:r>
              <a:rPr lang="it-IT" sz="2400" dirty="0" smtClean="0">
                <a:solidFill>
                  <a:schemeClr val="tx1"/>
                </a:solidFill>
              </a:rPr>
              <a:t> </a:t>
            </a:r>
            <a:r>
              <a:rPr lang="it-IT" sz="2400" dirty="0" err="1" smtClean="0">
                <a:solidFill>
                  <a:schemeClr val="tx1"/>
                </a:solidFill>
              </a:rPr>
              <a:t>Risk</a:t>
            </a:r>
            <a:r>
              <a:rPr lang="it-IT" sz="2400" dirty="0" smtClean="0">
                <a:solidFill>
                  <a:schemeClr val="tx1"/>
                </a:solidFill>
              </a:rPr>
              <a:t> Analysis of </a:t>
            </a:r>
            <a:r>
              <a:rPr lang="it-IT" sz="2400" dirty="0" err="1" smtClean="0">
                <a:solidFill>
                  <a:schemeClr val="tx1"/>
                </a:solidFill>
              </a:rPr>
              <a:t>Infrastrastructure</a:t>
            </a:r>
            <a:r>
              <a:rPr lang="it-IT" sz="2400" dirty="0" smtClean="0">
                <a:solidFill>
                  <a:schemeClr val="tx1"/>
                </a:solidFill>
              </a:rPr>
              <a:t> Networks in </a:t>
            </a:r>
            <a:r>
              <a:rPr lang="it-IT" sz="2400" dirty="0" err="1" smtClean="0">
                <a:solidFill>
                  <a:schemeClr val="tx1"/>
                </a:solidFill>
              </a:rPr>
              <a:t>response</a:t>
            </a:r>
            <a:r>
              <a:rPr lang="it-IT" sz="2400" dirty="0" smtClean="0">
                <a:solidFill>
                  <a:schemeClr val="tx1"/>
                </a:solidFill>
              </a:rPr>
              <a:t> to </a:t>
            </a:r>
            <a:r>
              <a:rPr lang="it-IT" sz="2400" dirty="0" err="1" smtClean="0">
                <a:solidFill>
                  <a:schemeClr val="tx1"/>
                </a:solidFill>
              </a:rPr>
              <a:t>extreme</a:t>
            </a:r>
            <a:r>
              <a:rPr lang="it-IT" sz="2400" dirty="0" smtClean="0">
                <a:solidFill>
                  <a:schemeClr val="tx1"/>
                </a:solidFill>
              </a:rPr>
              <a:t> </a:t>
            </a:r>
            <a:r>
              <a:rPr lang="it-IT" sz="2400" dirty="0" err="1" smtClean="0">
                <a:solidFill>
                  <a:schemeClr val="tx1"/>
                </a:solidFill>
              </a:rPr>
              <a:t>weather</a:t>
            </a:r>
            <a:r>
              <a:rPr lang="it-IT" sz="2400" dirty="0" smtClean="0">
                <a:solidFill>
                  <a:schemeClr val="tx1"/>
                </a:solidFill>
              </a:rPr>
              <a:t> - </a:t>
            </a:r>
            <a:r>
              <a:rPr lang="it-IT" sz="2400" dirty="0" smtClean="0">
                <a:hlinkClick r:id="rId5"/>
              </a:rPr>
              <a:t>http</a:t>
            </a:r>
            <a:r>
              <a:rPr lang="it-IT" sz="2400" dirty="0">
                <a:hlinkClick r:id="rId5"/>
              </a:rPr>
              <a:t>://rain-project.eu/</a:t>
            </a:r>
            <a:r>
              <a:rPr lang="it-IT" sz="2400" dirty="0"/>
              <a:t> </a:t>
            </a:r>
            <a:r>
              <a:rPr lang="it-IT" sz="2400" dirty="0">
                <a:solidFill>
                  <a:schemeClr val="tx1"/>
                </a:solidFill>
              </a:rPr>
              <a:t>ISIG </a:t>
            </a:r>
            <a:r>
              <a:rPr lang="it-IT" sz="2400" dirty="0" err="1">
                <a:solidFill>
                  <a:schemeClr val="tx1"/>
                </a:solidFill>
              </a:rPr>
              <a:t>is</a:t>
            </a:r>
            <a:r>
              <a:rPr lang="it-IT" sz="2400" dirty="0">
                <a:solidFill>
                  <a:schemeClr val="tx1"/>
                </a:solidFill>
              </a:rPr>
              <a:t> </a:t>
            </a:r>
            <a:r>
              <a:rPr lang="it-IT" sz="2400" dirty="0" err="1">
                <a:solidFill>
                  <a:schemeClr val="tx1"/>
                </a:solidFill>
              </a:rPr>
              <a:t>bringing</a:t>
            </a:r>
            <a:r>
              <a:rPr lang="it-IT" sz="2400" dirty="0">
                <a:solidFill>
                  <a:schemeClr val="tx1"/>
                </a:solidFill>
              </a:rPr>
              <a:t> in </a:t>
            </a:r>
            <a:r>
              <a:rPr lang="it-IT" sz="2400" dirty="0" err="1">
                <a:solidFill>
                  <a:schemeClr val="tx1"/>
                </a:solidFill>
              </a:rPr>
              <a:t>this</a:t>
            </a:r>
            <a:r>
              <a:rPr lang="it-IT" sz="2400" dirty="0">
                <a:solidFill>
                  <a:schemeClr val="tx1"/>
                </a:solidFill>
              </a:rPr>
              <a:t> </a:t>
            </a:r>
            <a:r>
              <a:rPr lang="it-IT" sz="2400" dirty="0" err="1">
                <a:solidFill>
                  <a:schemeClr val="tx1"/>
                </a:solidFill>
              </a:rPr>
              <a:t>experience</a:t>
            </a:r>
            <a:r>
              <a:rPr lang="it-IT" sz="2400" dirty="0">
                <a:solidFill>
                  <a:schemeClr val="tx1"/>
                </a:solidFill>
              </a:rPr>
              <a:t> to </a:t>
            </a:r>
            <a:r>
              <a:rPr lang="it-IT" sz="2400" dirty="0" err="1">
                <a:solidFill>
                  <a:schemeClr val="tx1"/>
                </a:solidFill>
              </a:rPr>
              <a:t>build</a:t>
            </a:r>
            <a:r>
              <a:rPr lang="it-IT" sz="2400" dirty="0">
                <a:solidFill>
                  <a:schemeClr val="tx1"/>
                </a:solidFill>
              </a:rPr>
              <a:t> a </a:t>
            </a:r>
            <a:r>
              <a:rPr lang="it-IT" sz="2400" dirty="0" err="1">
                <a:solidFill>
                  <a:schemeClr val="tx1"/>
                </a:solidFill>
              </a:rPr>
              <a:t>tool</a:t>
            </a:r>
            <a:r>
              <a:rPr lang="it-IT" sz="2400" dirty="0">
                <a:solidFill>
                  <a:schemeClr val="tx1"/>
                </a:solidFill>
              </a:rPr>
              <a:t> (on a </a:t>
            </a:r>
            <a:r>
              <a:rPr lang="it-IT" sz="2400" dirty="0" err="1">
                <a:solidFill>
                  <a:schemeClr val="tx1"/>
                </a:solidFill>
              </a:rPr>
              <a:t>dedicated</a:t>
            </a:r>
            <a:r>
              <a:rPr lang="it-IT" sz="2400" dirty="0">
                <a:solidFill>
                  <a:schemeClr val="tx1"/>
                </a:solidFill>
              </a:rPr>
              <a:t> software) for </a:t>
            </a:r>
            <a:r>
              <a:rPr lang="it-IT" sz="2400" dirty="0" err="1">
                <a:solidFill>
                  <a:schemeClr val="tx1"/>
                </a:solidFill>
              </a:rPr>
              <a:t>specifically</a:t>
            </a:r>
            <a:r>
              <a:rPr lang="it-IT" sz="2400" dirty="0">
                <a:solidFill>
                  <a:schemeClr val="tx1"/>
                </a:solidFill>
              </a:rPr>
              <a:t> </a:t>
            </a:r>
            <a:r>
              <a:rPr lang="it-IT" sz="2400" dirty="0" err="1" smtClean="0">
                <a:solidFill>
                  <a:schemeClr val="tx1"/>
                </a:solidFill>
              </a:rPr>
              <a:t>supporting</a:t>
            </a:r>
            <a:r>
              <a:rPr lang="it-IT" sz="2400" dirty="0" smtClean="0">
                <a:solidFill>
                  <a:schemeClr val="tx1"/>
                </a:solidFill>
              </a:rPr>
              <a:t>:</a:t>
            </a:r>
          </a:p>
          <a:p>
            <a:pPr marL="342900" indent="-342900" algn="just">
              <a:buFontTx/>
              <a:buChar char="-"/>
            </a:pPr>
            <a:r>
              <a:rPr lang="it-IT" sz="2400" b="1" dirty="0" err="1" smtClean="0">
                <a:solidFill>
                  <a:schemeClr val="tx1"/>
                </a:solidFill>
              </a:rPr>
              <a:t>Transport</a:t>
            </a:r>
            <a:r>
              <a:rPr lang="it-IT" sz="2400" b="1" dirty="0" smtClean="0">
                <a:solidFill>
                  <a:schemeClr val="tx1"/>
                </a:solidFill>
              </a:rPr>
              <a:t> </a:t>
            </a:r>
            <a:r>
              <a:rPr lang="it-IT" sz="2400" b="1" dirty="0" err="1">
                <a:solidFill>
                  <a:schemeClr val="tx1"/>
                </a:solidFill>
              </a:rPr>
              <a:t>infrastructures</a:t>
            </a:r>
            <a:r>
              <a:rPr lang="it-IT" sz="2400" b="1" dirty="0">
                <a:solidFill>
                  <a:schemeClr val="tx1"/>
                </a:solidFill>
              </a:rPr>
              <a:t> </a:t>
            </a:r>
            <a:r>
              <a:rPr lang="it-IT" sz="2400" b="1" dirty="0" err="1">
                <a:solidFill>
                  <a:schemeClr val="tx1"/>
                </a:solidFill>
              </a:rPr>
              <a:t>managers</a:t>
            </a:r>
            <a:r>
              <a:rPr lang="it-IT" sz="2400" b="1" dirty="0">
                <a:solidFill>
                  <a:schemeClr val="tx1"/>
                </a:solidFill>
              </a:rPr>
              <a:t> </a:t>
            </a:r>
            <a:endParaRPr lang="it-IT" sz="2400" b="1" dirty="0" smtClean="0">
              <a:solidFill>
                <a:schemeClr val="tx1"/>
              </a:solidFill>
            </a:endParaRPr>
          </a:p>
          <a:p>
            <a:pPr marL="342900" indent="-342900" algn="just">
              <a:buFontTx/>
              <a:buChar char="-"/>
            </a:pPr>
            <a:r>
              <a:rPr lang="it-IT" sz="2400" dirty="0" smtClean="0">
                <a:solidFill>
                  <a:schemeClr val="tx1"/>
                </a:solidFill>
              </a:rPr>
              <a:t>in </a:t>
            </a:r>
            <a:r>
              <a:rPr lang="it-IT" sz="2400" dirty="0">
                <a:solidFill>
                  <a:schemeClr val="tx1"/>
                </a:solidFill>
              </a:rPr>
              <a:t>an </a:t>
            </a:r>
            <a:r>
              <a:rPr lang="it-IT" sz="2400" dirty="0" err="1">
                <a:solidFill>
                  <a:schemeClr val="tx1"/>
                </a:solidFill>
              </a:rPr>
              <a:t>assessment</a:t>
            </a:r>
            <a:r>
              <a:rPr lang="it-IT" sz="2400" dirty="0">
                <a:solidFill>
                  <a:schemeClr val="tx1"/>
                </a:solidFill>
              </a:rPr>
              <a:t> of </a:t>
            </a:r>
            <a:r>
              <a:rPr lang="it-IT" sz="2400" dirty="0" smtClean="0">
                <a:solidFill>
                  <a:schemeClr val="tx1"/>
                </a:solidFill>
              </a:rPr>
              <a:t>the </a:t>
            </a:r>
            <a:r>
              <a:rPr lang="it-IT" sz="2400" dirty="0">
                <a:solidFill>
                  <a:schemeClr val="tx1"/>
                </a:solidFill>
              </a:rPr>
              <a:t>status </a:t>
            </a:r>
            <a:r>
              <a:rPr lang="it-IT" sz="2400" dirty="0" smtClean="0">
                <a:solidFill>
                  <a:schemeClr val="tx1"/>
                </a:solidFill>
              </a:rPr>
              <a:t>quo of </a:t>
            </a:r>
            <a:r>
              <a:rPr lang="it-IT" sz="2400" dirty="0" err="1" smtClean="0">
                <a:solidFill>
                  <a:schemeClr val="tx1"/>
                </a:solidFill>
              </a:rPr>
              <a:t>their</a:t>
            </a:r>
            <a:r>
              <a:rPr lang="it-IT" sz="2400" dirty="0" smtClean="0">
                <a:solidFill>
                  <a:schemeClr val="tx1"/>
                </a:solidFill>
              </a:rPr>
              <a:t> </a:t>
            </a:r>
            <a:r>
              <a:rPr lang="it-IT" sz="2400" dirty="0" err="1" smtClean="0">
                <a:solidFill>
                  <a:schemeClr val="tx1"/>
                </a:solidFill>
              </a:rPr>
              <a:t>infrastructures</a:t>
            </a:r>
            <a:r>
              <a:rPr lang="it-IT" sz="2400" dirty="0" smtClean="0">
                <a:solidFill>
                  <a:schemeClr val="tx1"/>
                </a:solidFill>
              </a:rPr>
              <a:t> and management </a:t>
            </a:r>
            <a:r>
              <a:rPr lang="it-IT" sz="2400" dirty="0" err="1" smtClean="0">
                <a:solidFill>
                  <a:schemeClr val="tx1"/>
                </a:solidFill>
              </a:rPr>
              <a:t>system</a:t>
            </a:r>
            <a:r>
              <a:rPr lang="it-IT" sz="2400" dirty="0" smtClean="0">
                <a:solidFill>
                  <a:schemeClr val="tx1"/>
                </a:solidFill>
              </a:rPr>
              <a:t> (</a:t>
            </a:r>
            <a:r>
              <a:rPr lang="it-IT" sz="2400" dirty="0" err="1" smtClean="0">
                <a:solidFill>
                  <a:schemeClr val="tx1"/>
                </a:solidFill>
              </a:rPr>
              <a:t>vulnerability</a:t>
            </a:r>
            <a:r>
              <a:rPr lang="it-IT" sz="2400" dirty="0" smtClean="0">
                <a:solidFill>
                  <a:schemeClr val="tx1"/>
                </a:solidFill>
              </a:rPr>
              <a:t>/</a:t>
            </a:r>
            <a:r>
              <a:rPr lang="it-IT" sz="2400" dirty="0" err="1" smtClean="0">
                <a:solidFill>
                  <a:schemeClr val="tx1"/>
                </a:solidFill>
              </a:rPr>
              <a:t>resilience</a:t>
            </a:r>
            <a:r>
              <a:rPr lang="it-IT" sz="2400" dirty="0" smtClean="0">
                <a:solidFill>
                  <a:schemeClr val="tx1"/>
                </a:solidFill>
              </a:rPr>
              <a:t>)</a:t>
            </a:r>
            <a:endParaRPr lang="it-IT" sz="2400" dirty="0" smtClean="0">
              <a:solidFill>
                <a:schemeClr val="tx1"/>
              </a:solidFill>
            </a:endParaRPr>
          </a:p>
          <a:p>
            <a:pPr marL="342900" indent="-342900" algn="just">
              <a:buFontTx/>
              <a:buChar char="-"/>
            </a:pPr>
            <a:r>
              <a:rPr lang="it-IT" sz="2400" dirty="0" smtClean="0">
                <a:solidFill>
                  <a:schemeClr val="tx1"/>
                </a:solidFill>
              </a:rPr>
              <a:t> in </a:t>
            </a:r>
            <a:r>
              <a:rPr lang="it-IT" sz="2400" dirty="0" err="1" smtClean="0">
                <a:solidFill>
                  <a:schemeClr val="tx1"/>
                </a:solidFill>
              </a:rPr>
              <a:t>order</a:t>
            </a:r>
            <a:r>
              <a:rPr lang="it-IT" sz="2400" dirty="0" smtClean="0">
                <a:solidFill>
                  <a:schemeClr val="tx1"/>
                </a:solidFill>
              </a:rPr>
              <a:t> to </a:t>
            </a:r>
            <a:r>
              <a:rPr lang="it-IT" sz="2400" dirty="0" err="1" smtClean="0">
                <a:solidFill>
                  <a:schemeClr val="tx1"/>
                </a:solidFill>
              </a:rPr>
              <a:t>intervene</a:t>
            </a:r>
            <a:r>
              <a:rPr lang="it-IT" sz="2400" dirty="0" smtClean="0">
                <a:solidFill>
                  <a:schemeClr val="tx1"/>
                </a:solidFill>
              </a:rPr>
              <a:t> with </a:t>
            </a:r>
            <a:r>
              <a:rPr lang="it-IT" sz="2400" dirty="0" err="1" smtClean="0">
                <a:solidFill>
                  <a:schemeClr val="tx1"/>
                </a:solidFill>
              </a:rPr>
              <a:t>specific</a:t>
            </a:r>
            <a:r>
              <a:rPr lang="it-IT" sz="2400" dirty="0" smtClean="0">
                <a:solidFill>
                  <a:schemeClr val="tx1"/>
                </a:solidFill>
              </a:rPr>
              <a:t> </a:t>
            </a:r>
            <a:r>
              <a:rPr lang="it-IT" sz="2400" b="1" dirty="0" err="1" smtClean="0">
                <a:solidFill>
                  <a:schemeClr val="tx1"/>
                </a:solidFill>
              </a:rPr>
              <a:t>mitigation</a:t>
            </a:r>
            <a:r>
              <a:rPr lang="it-IT" sz="2400" b="1" dirty="0" smtClean="0">
                <a:solidFill>
                  <a:schemeClr val="tx1"/>
                </a:solidFill>
              </a:rPr>
              <a:t> </a:t>
            </a:r>
            <a:r>
              <a:rPr lang="it-IT" sz="2400" b="1" dirty="0" err="1" smtClean="0">
                <a:solidFill>
                  <a:schemeClr val="tx1"/>
                </a:solidFill>
              </a:rPr>
              <a:t>strategies</a:t>
            </a:r>
            <a:r>
              <a:rPr lang="it-IT" sz="2400" b="1" dirty="0" smtClean="0">
                <a:solidFill>
                  <a:schemeClr val="tx1"/>
                </a:solidFill>
              </a:rPr>
              <a:t> for </a:t>
            </a:r>
            <a:r>
              <a:rPr lang="it-IT" sz="2400" b="1" dirty="0" err="1" smtClean="0">
                <a:solidFill>
                  <a:schemeClr val="tx1"/>
                </a:solidFill>
              </a:rPr>
              <a:t>specific</a:t>
            </a:r>
            <a:r>
              <a:rPr lang="it-IT" sz="2400" b="1" dirty="0" smtClean="0">
                <a:solidFill>
                  <a:schemeClr val="tx1"/>
                </a:solidFill>
              </a:rPr>
              <a:t> </a:t>
            </a:r>
            <a:r>
              <a:rPr lang="it-IT" sz="2400" b="1" dirty="0" err="1" smtClean="0">
                <a:solidFill>
                  <a:schemeClr val="tx1"/>
                </a:solidFill>
              </a:rPr>
              <a:t>meteorological</a:t>
            </a:r>
            <a:r>
              <a:rPr lang="it-IT" sz="2400" b="1" dirty="0" smtClean="0">
                <a:solidFill>
                  <a:schemeClr val="tx1"/>
                </a:solidFill>
              </a:rPr>
              <a:t> </a:t>
            </a:r>
            <a:r>
              <a:rPr lang="it-IT" sz="2400" b="1" dirty="0" err="1" smtClean="0">
                <a:solidFill>
                  <a:schemeClr val="tx1"/>
                </a:solidFill>
              </a:rPr>
              <a:t>events</a:t>
            </a:r>
            <a:r>
              <a:rPr lang="it-IT" sz="2400" dirty="0" smtClean="0">
                <a:solidFill>
                  <a:schemeClr val="tx1"/>
                </a:solidFill>
              </a:rPr>
              <a:t>. </a:t>
            </a:r>
            <a:endParaRPr lang="it-IT" sz="2400" dirty="0">
              <a:solidFill>
                <a:schemeClr val="tx1"/>
              </a:solidFill>
            </a:endParaRPr>
          </a:p>
          <a:p>
            <a:pPr algn="just"/>
            <a:endParaRPr lang="en-IE" dirty="0">
              <a:solidFill>
                <a:schemeClr val="tx1"/>
              </a:solidFill>
            </a:endParaRPr>
          </a:p>
        </p:txBody>
      </p:sp>
      <p:pic>
        <p:nvPicPr>
          <p:cNvPr id="9" name="Immagine 8" descr="ISIG_HighDef.jpg"/>
          <p:cNvPicPr>
            <a:picLocks noChangeAspect="1"/>
          </p:cNvPicPr>
          <p:nvPr/>
        </p:nvPicPr>
        <p:blipFill>
          <a:blip r:embed="rId6"/>
          <a:stretch>
            <a:fillRect/>
          </a:stretch>
        </p:blipFill>
        <p:spPr>
          <a:xfrm>
            <a:off x="164082" y="94058"/>
            <a:ext cx="1851433" cy="711200"/>
          </a:xfrm>
          <a:prstGeom prst="rect">
            <a:avLst/>
          </a:prstGeom>
        </p:spPr>
      </p:pic>
    </p:spTree>
    <p:extLst>
      <p:ext uri="{BB962C8B-B14F-4D97-AF65-F5344CB8AC3E}">
        <p14:creationId xmlns:p14="http://schemas.microsoft.com/office/powerpoint/2010/main" val="289690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1371600" y="724954"/>
            <a:ext cx="5981744" cy="893432"/>
          </a:xfrm>
        </p:spPr>
        <p:txBody>
          <a:bodyPr>
            <a:normAutofit/>
          </a:bodyPr>
          <a:lstStyle/>
          <a:p>
            <a:r>
              <a:rPr lang="en-IE" dirty="0" smtClean="0">
                <a:solidFill>
                  <a:schemeClr val="tx2"/>
                </a:solidFill>
              </a:rPr>
              <a:t>RAIN </a:t>
            </a:r>
            <a:endParaRPr lang="en-IE" dirty="0">
              <a:solidFill>
                <a:schemeClr val="tx2"/>
              </a:solidFill>
            </a:endParaRPr>
          </a:p>
        </p:txBody>
      </p:sp>
      <p:sp>
        <p:nvSpPr>
          <p:cNvPr id="8" name="Subtitle 2"/>
          <p:cNvSpPr>
            <a:spLocks noGrp="1"/>
          </p:cNvSpPr>
          <p:nvPr>
            <p:ph type="subTitle" idx="1"/>
          </p:nvPr>
        </p:nvSpPr>
        <p:spPr>
          <a:xfrm>
            <a:off x="715224" y="1778251"/>
            <a:ext cx="7911540" cy="3944217"/>
          </a:xfrm>
        </p:spPr>
        <p:txBody>
          <a:bodyPr>
            <a:normAutofit/>
          </a:bodyPr>
          <a:lstStyle/>
          <a:p>
            <a:pPr algn="just"/>
            <a:r>
              <a:rPr lang="en-US" sz="2400" dirty="0" smtClean="0">
                <a:solidFill>
                  <a:schemeClr val="tx1"/>
                </a:solidFill>
              </a:rPr>
              <a:t>RAIN tool is:</a:t>
            </a:r>
          </a:p>
          <a:p>
            <a:pPr marL="342900" indent="-342900" algn="just">
              <a:buFontTx/>
              <a:buChar char="-"/>
            </a:pPr>
            <a:r>
              <a:rPr lang="en-US" sz="2400" dirty="0" smtClean="0">
                <a:solidFill>
                  <a:schemeClr val="tx1"/>
                </a:solidFill>
              </a:rPr>
              <a:t>A further development of SeAT and of </a:t>
            </a:r>
            <a:r>
              <a:rPr lang="it-IT" sz="2400" dirty="0" err="1" smtClean="0">
                <a:solidFill>
                  <a:schemeClr val="tx1"/>
                </a:solidFill>
              </a:rPr>
              <a:t>Objective</a:t>
            </a:r>
            <a:r>
              <a:rPr lang="it-IT" sz="2400" dirty="0" smtClean="0">
                <a:solidFill>
                  <a:schemeClr val="tx1"/>
                </a:solidFill>
              </a:rPr>
              <a:t> </a:t>
            </a:r>
            <a:r>
              <a:rPr lang="it-IT" sz="2400" dirty="0">
                <a:solidFill>
                  <a:schemeClr val="tx1"/>
                </a:solidFill>
              </a:rPr>
              <a:t>Ranking </a:t>
            </a:r>
            <a:r>
              <a:rPr lang="it-IT" sz="2400" dirty="0" err="1" smtClean="0">
                <a:solidFill>
                  <a:schemeClr val="tx1"/>
                </a:solidFill>
              </a:rPr>
              <a:t>Tool</a:t>
            </a:r>
            <a:r>
              <a:rPr lang="it-IT" sz="2400" dirty="0" smtClean="0">
                <a:solidFill>
                  <a:schemeClr val="tx1"/>
                </a:solidFill>
              </a:rPr>
              <a:t> (</a:t>
            </a:r>
            <a:r>
              <a:rPr lang="en-US" sz="2400" dirty="0" smtClean="0">
                <a:solidFill>
                  <a:schemeClr val="tx1"/>
                </a:solidFill>
              </a:rPr>
              <a:t>ORT) devised by Peter </a:t>
            </a:r>
            <a:r>
              <a:rPr lang="en-US" sz="2400" dirty="0" err="1" smtClean="0">
                <a:solidFill>
                  <a:schemeClr val="tx1"/>
                </a:solidFill>
              </a:rPr>
              <a:t>Prak</a:t>
            </a:r>
            <a:endParaRPr lang="en-US" sz="2400" dirty="0" smtClean="0">
              <a:solidFill>
                <a:schemeClr val="tx1"/>
              </a:solidFill>
            </a:endParaRPr>
          </a:p>
          <a:p>
            <a:pPr marL="342900" indent="-342900" algn="just">
              <a:buFontTx/>
              <a:buChar char="-"/>
            </a:pPr>
            <a:r>
              <a:rPr lang="en-US" sz="2400" dirty="0" smtClean="0">
                <a:solidFill>
                  <a:schemeClr val="tx1"/>
                </a:solidFill>
              </a:rPr>
              <a:t> is currently being tested on 3 pilot municipalities (Italy and the Netherlands)</a:t>
            </a:r>
          </a:p>
          <a:p>
            <a:pPr marL="342900" indent="-342900" algn="just">
              <a:buFontTx/>
              <a:buChar char="-"/>
            </a:pPr>
            <a:r>
              <a:rPr lang="en-US" sz="2400" dirty="0" smtClean="0">
                <a:solidFill>
                  <a:schemeClr val="tx1"/>
                </a:solidFill>
              </a:rPr>
              <a:t>Will be released at the end of project (April 2017)</a:t>
            </a:r>
            <a:endParaRPr lang="en-US" sz="2400" dirty="0" smtClean="0">
              <a:solidFill>
                <a:schemeClr val="tx1"/>
              </a:solidFill>
            </a:endParaRPr>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spTree>
    <p:extLst>
      <p:ext uri="{BB962C8B-B14F-4D97-AF65-F5344CB8AC3E}">
        <p14:creationId xmlns:p14="http://schemas.microsoft.com/office/powerpoint/2010/main" val="120193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1371600" y="724954"/>
            <a:ext cx="5981744" cy="893432"/>
          </a:xfrm>
        </p:spPr>
        <p:txBody>
          <a:bodyPr>
            <a:normAutofit fontScale="90000"/>
          </a:bodyPr>
          <a:lstStyle/>
          <a:p>
            <a:r>
              <a:rPr lang="en-IE" dirty="0" smtClean="0">
                <a:solidFill>
                  <a:schemeClr val="tx2"/>
                </a:solidFill>
              </a:rPr>
              <a:t>How </a:t>
            </a:r>
            <a:r>
              <a:rPr lang="en-IE" dirty="0" smtClean="0">
                <a:solidFill>
                  <a:schemeClr val="tx2"/>
                </a:solidFill>
              </a:rPr>
              <a:t>the assessment</a:t>
            </a:r>
            <a:r>
              <a:rPr lang="en-IE" dirty="0" smtClean="0">
                <a:solidFill>
                  <a:schemeClr val="tx2"/>
                </a:solidFill>
              </a:rPr>
              <a:t> </a:t>
            </a:r>
            <a:r>
              <a:rPr lang="en-IE" dirty="0" smtClean="0">
                <a:solidFill>
                  <a:schemeClr val="tx2"/>
                </a:solidFill>
              </a:rPr>
              <a:t>works</a:t>
            </a:r>
            <a:endParaRPr lang="en-IE" dirty="0">
              <a:solidFill>
                <a:schemeClr val="tx2"/>
              </a:solidFill>
            </a:endParaRPr>
          </a:p>
        </p:txBody>
      </p:sp>
      <p:sp>
        <p:nvSpPr>
          <p:cNvPr id="8" name="Subtitle 2"/>
          <p:cNvSpPr>
            <a:spLocks noGrp="1"/>
          </p:cNvSpPr>
          <p:nvPr>
            <p:ph type="subTitle" idx="1"/>
          </p:nvPr>
        </p:nvSpPr>
        <p:spPr>
          <a:xfrm>
            <a:off x="715224" y="1778251"/>
            <a:ext cx="7911540" cy="3944217"/>
          </a:xfrm>
        </p:spPr>
        <p:txBody>
          <a:bodyPr>
            <a:normAutofit fontScale="70000" lnSpcReduction="20000"/>
          </a:bodyPr>
          <a:lstStyle/>
          <a:p>
            <a:pPr algn="just">
              <a:lnSpc>
                <a:spcPct val="130000"/>
              </a:lnSpc>
              <a:spcBef>
                <a:spcPts val="600"/>
              </a:spcBef>
            </a:pPr>
            <a:r>
              <a:rPr lang="en-GB" sz="2400" dirty="0" smtClean="0">
                <a:solidFill>
                  <a:schemeClr val="tx1"/>
                </a:solidFill>
              </a:rPr>
              <a:t>Data-gathering grid: users evaluate </a:t>
            </a:r>
            <a:r>
              <a:rPr lang="en-GB" sz="2400" dirty="0">
                <a:solidFill>
                  <a:schemeClr val="tx1"/>
                </a:solidFill>
              </a:rPr>
              <a:t>their local community (in terms of both sensitivity and adaptive capacity) for what concerns the following </a:t>
            </a:r>
            <a:r>
              <a:rPr lang="en-GB" sz="2400" dirty="0" smtClean="0">
                <a:solidFill>
                  <a:schemeClr val="tx1"/>
                </a:solidFill>
              </a:rPr>
              <a:t>dimensions: </a:t>
            </a:r>
            <a:endParaRPr lang="en-GB" sz="2400" dirty="0">
              <a:solidFill>
                <a:schemeClr val="tx1"/>
              </a:solidFill>
            </a:endParaRPr>
          </a:p>
          <a:p>
            <a:pPr marL="342900" indent="-342900" algn="just">
              <a:lnSpc>
                <a:spcPct val="130000"/>
              </a:lnSpc>
              <a:spcBef>
                <a:spcPts val="600"/>
              </a:spcBef>
              <a:buFont typeface="Arial" panose="020B0604020202020204" pitchFamily="34" charset="0"/>
              <a:buChar char="•"/>
            </a:pPr>
            <a:r>
              <a:rPr lang="en-GB" sz="2400" dirty="0">
                <a:solidFill>
                  <a:schemeClr val="tx1"/>
                </a:solidFill>
              </a:rPr>
              <a:t>Social</a:t>
            </a:r>
          </a:p>
          <a:p>
            <a:pPr marL="342900" indent="-342900" algn="just">
              <a:lnSpc>
                <a:spcPct val="130000"/>
              </a:lnSpc>
              <a:spcBef>
                <a:spcPts val="600"/>
              </a:spcBef>
              <a:buFont typeface="Arial" panose="020B0604020202020204" pitchFamily="34" charset="0"/>
              <a:buChar char="•"/>
            </a:pPr>
            <a:r>
              <a:rPr lang="en-GB" sz="2400" dirty="0">
                <a:solidFill>
                  <a:schemeClr val="tx1"/>
                </a:solidFill>
              </a:rPr>
              <a:t>Economic</a:t>
            </a:r>
          </a:p>
          <a:p>
            <a:pPr marL="342900" indent="-342900" algn="just">
              <a:lnSpc>
                <a:spcPct val="130000"/>
              </a:lnSpc>
              <a:spcBef>
                <a:spcPts val="600"/>
              </a:spcBef>
              <a:buFont typeface="Arial" panose="020B0604020202020204" pitchFamily="34" charset="0"/>
              <a:buChar char="•"/>
            </a:pPr>
            <a:r>
              <a:rPr lang="en-GB" sz="2400" dirty="0">
                <a:solidFill>
                  <a:schemeClr val="tx1"/>
                </a:solidFill>
              </a:rPr>
              <a:t>Infrastructural</a:t>
            </a:r>
          </a:p>
          <a:p>
            <a:pPr marL="342900" indent="-342900" algn="just">
              <a:lnSpc>
                <a:spcPct val="130000"/>
              </a:lnSpc>
              <a:spcBef>
                <a:spcPts val="600"/>
              </a:spcBef>
              <a:buFont typeface="Arial" panose="020B0604020202020204" pitchFamily="34" charset="0"/>
              <a:buChar char="•"/>
            </a:pPr>
            <a:r>
              <a:rPr lang="en-GB" sz="2400" dirty="0" smtClean="0">
                <a:solidFill>
                  <a:schemeClr val="tx1"/>
                </a:solidFill>
              </a:rPr>
              <a:t>Institutional</a:t>
            </a:r>
          </a:p>
          <a:p>
            <a:pPr algn="just">
              <a:lnSpc>
                <a:spcPct val="130000"/>
              </a:lnSpc>
              <a:spcBef>
                <a:spcPts val="600"/>
              </a:spcBef>
            </a:pPr>
            <a:r>
              <a:rPr lang="en-GB" sz="2400" dirty="0" smtClean="0">
                <a:solidFill>
                  <a:schemeClr val="tx1"/>
                </a:solidFill>
              </a:rPr>
              <a:t>These dimensions are composed of variables, extrapolated from relevant literature and then verified for relevance in the context of </a:t>
            </a:r>
            <a:r>
              <a:rPr lang="en-GB" sz="2400" dirty="0" smtClean="0">
                <a:solidFill>
                  <a:schemeClr val="tx1"/>
                </a:solidFill>
              </a:rPr>
              <a:t>reference through a Delphi panel session.</a:t>
            </a:r>
            <a:endParaRPr lang="en-GB" sz="2400" dirty="0" smtClean="0">
              <a:solidFill>
                <a:schemeClr val="tx1"/>
              </a:solidFill>
            </a:endParaRPr>
          </a:p>
          <a:p>
            <a:pPr algn="just">
              <a:lnSpc>
                <a:spcPct val="130000"/>
              </a:lnSpc>
              <a:spcBef>
                <a:spcPts val="600"/>
              </a:spcBef>
            </a:pPr>
            <a:r>
              <a:rPr lang="en-GB" sz="2400" dirty="0" smtClean="0">
                <a:solidFill>
                  <a:schemeClr val="tx1"/>
                </a:solidFill>
              </a:rPr>
              <a:t>Internal dimension variables shape </a:t>
            </a:r>
            <a:r>
              <a:rPr lang="en-GB" sz="2400" b="1" i="1" dirty="0" smtClean="0">
                <a:solidFill>
                  <a:schemeClr val="tx1"/>
                </a:solidFill>
              </a:rPr>
              <a:t>sensitivity</a:t>
            </a:r>
            <a:r>
              <a:rPr lang="en-GB" sz="2400" dirty="0" smtClean="0">
                <a:solidFill>
                  <a:schemeClr val="tx1"/>
                </a:solidFill>
              </a:rPr>
              <a:t> (they are related to </a:t>
            </a:r>
            <a:r>
              <a:rPr lang="en-GB" sz="2400" u="sng" dirty="0" smtClean="0">
                <a:solidFill>
                  <a:schemeClr val="tx1"/>
                </a:solidFill>
              </a:rPr>
              <a:t>static elements</a:t>
            </a:r>
            <a:r>
              <a:rPr lang="en-GB" sz="2400" dirty="0" smtClean="0">
                <a:solidFill>
                  <a:schemeClr val="tx1"/>
                </a:solidFill>
              </a:rPr>
              <a:t>); external dimension variables shape </a:t>
            </a:r>
            <a:r>
              <a:rPr lang="en-GB" sz="2400" b="1" i="1" dirty="0" smtClean="0">
                <a:solidFill>
                  <a:schemeClr val="tx1"/>
                </a:solidFill>
              </a:rPr>
              <a:t>adaptive capacity </a:t>
            </a:r>
            <a:r>
              <a:rPr lang="en-GB" sz="2400" dirty="0" smtClean="0">
                <a:solidFill>
                  <a:schemeClr val="tx1"/>
                </a:solidFill>
              </a:rPr>
              <a:t>(</a:t>
            </a:r>
            <a:r>
              <a:rPr lang="en-GB" sz="2400" u="sng" dirty="0" smtClean="0">
                <a:solidFill>
                  <a:schemeClr val="tx1"/>
                </a:solidFill>
              </a:rPr>
              <a:t>dynamic components</a:t>
            </a:r>
            <a:r>
              <a:rPr lang="en-GB" sz="2400" dirty="0" smtClean="0">
                <a:solidFill>
                  <a:schemeClr val="tx1"/>
                </a:solidFill>
              </a:rPr>
              <a:t>)</a:t>
            </a:r>
            <a:endParaRPr lang="en-GB" sz="2400" dirty="0">
              <a:solidFill>
                <a:schemeClr val="tx1"/>
              </a:solidFill>
            </a:endParaRPr>
          </a:p>
          <a:p>
            <a:pPr algn="just"/>
            <a:endParaRPr lang="en-IE" dirty="0">
              <a:solidFill>
                <a:schemeClr val="tx1"/>
              </a:solidFill>
            </a:endParaRPr>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spTree>
    <p:extLst>
      <p:ext uri="{BB962C8B-B14F-4D97-AF65-F5344CB8AC3E}">
        <p14:creationId xmlns:p14="http://schemas.microsoft.com/office/powerpoint/2010/main" val="230559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pic>
        <p:nvPicPr>
          <p:cNvPr id="10" name="Immagine 4"/>
          <p:cNvPicPr>
            <a:picLocks noChangeAspect="1"/>
          </p:cNvPicPr>
          <p:nvPr/>
        </p:nvPicPr>
        <p:blipFill rotWithShape="1">
          <a:blip r:embed="rId6"/>
          <a:srcRect l="6885" t="18254" r="13973" b="10872"/>
          <a:stretch/>
        </p:blipFill>
        <p:spPr>
          <a:xfrm>
            <a:off x="927091" y="805258"/>
            <a:ext cx="7035782" cy="5040560"/>
          </a:xfrm>
          <a:prstGeom prst="rect">
            <a:avLst/>
          </a:prstGeom>
        </p:spPr>
      </p:pic>
    </p:spTree>
    <p:extLst>
      <p:ext uri="{BB962C8B-B14F-4D97-AF65-F5344CB8AC3E}">
        <p14:creationId xmlns:p14="http://schemas.microsoft.com/office/powerpoint/2010/main" val="217767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1371600" y="724954"/>
            <a:ext cx="5981744" cy="893432"/>
          </a:xfrm>
        </p:spPr>
        <p:txBody>
          <a:bodyPr>
            <a:normAutofit/>
          </a:bodyPr>
          <a:lstStyle/>
          <a:p>
            <a:endParaRPr lang="en-IE" dirty="0">
              <a:solidFill>
                <a:schemeClr val="tx2"/>
              </a:solidFill>
            </a:endParaRPr>
          </a:p>
        </p:txBody>
      </p:sp>
      <p:sp>
        <p:nvSpPr>
          <p:cNvPr id="8" name="Subtitle 2"/>
          <p:cNvSpPr>
            <a:spLocks noGrp="1"/>
          </p:cNvSpPr>
          <p:nvPr>
            <p:ph type="subTitle" idx="1"/>
          </p:nvPr>
        </p:nvSpPr>
        <p:spPr>
          <a:xfrm>
            <a:off x="715224" y="1778251"/>
            <a:ext cx="7911540" cy="3944217"/>
          </a:xfrm>
        </p:spPr>
        <p:txBody>
          <a:bodyPr>
            <a:normAutofit/>
          </a:bodyPr>
          <a:lstStyle/>
          <a:p>
            <a:pPr algn="just">
              <a:lnSpc>
                <a:spcPct val="130000"/>
              </a:lnSpc>
              <a:spcBef>
                <a:spcPts val="600"/>
              </a:spcBef>
            </a:pPr>
            <a:r>
              <a:rPr lang="en-US" sz="2400" dirty="0" smtClean="0">
                <a:solidFill>
                  <a:schemeClr val="tx1"/>
                </a:solidFill>
              </a:rPr>
              <a:t>Once </a:t>
            </a:r>
            <a:r>
              <a:rPr lang="en-US" sz="2400" dirty="0">
                <a:solidFill>
                  <a:schemeClr val="tx1"/>
                </a:solidFill>
              </a:rPr>
              <a:t>the last assessment grid is completed, users are redirected to the SUMMARY table, where factors previously selected as “Extremely Negative” or “Extremely Positive” are highlighted (in red and green respectively</a:t>
            </a:r>
            <a:r>
              <a:rPr lang="en-US" sz="2400" dirty="0" smtClean="0">
                <a:solidFill>
                  <a:schemeClr val="tx1"/>
                </a:solidFill>
              </a:rPr>
              <a:t>).</a:t>
            </a:r>
          </a:p>
          <a:p>
            <a:pPr algn="just">
              <a:lnSpc>
                <a:spcPct val="130000"/>
              </a:lnSpc>
              <a:spcBef>
                <a:spcPts val="600"/>
              </a:spcBef>
            </a:pPr>
            <a:endParaRPr lang="en-US" sz="2400" dirty="0">
              <a:solidFill>
                <a:schemeClr val="tx1"/>
              </a:solidFill>
            </a:endParaRPr>
          </a:p>
          <a:p>
            <a:pPr marL="342900" indent="-342900" algn="just">
              <a:buFont typeface="Arial" panose="020B0604020202020204" pitchFamily="34" charset="0"/>
              <a:buChar char="•"/>
            </a:pPr>
            <a:r>
              <a:rPr lang="en-US" sz="2400" dirty="0" smtClean="0">
                <a:solidFill>
                  <a:schemeClr val="tx1"/>
                </a:solidFill>
              </a:rPr>
              <a:t>Selected </a:t>
            </a:r>
            <a:r>
              <a:rPr lang="en-US" sz="2400" dirty="0">
                <a:solidFill>
                  <a:schemeClr val="tx1"/>
                </a:solidFill>
              </a:rPr>
              <a:t>factors will either appear as Weaknesses/Strength or Threats/Opportunities (in the left and right-hand columns respectively).</a:t>
            </a:r>
          </a:p>
          <a:p>
            <a:pPr algn="just"/>
            <a:endParaRPr lang="en-IE" dirty="0">
              <a:solidFill>
                <a:schemeClr val="tx1"/>
              </a:solidFill>
            </a:endParaRPr>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spTree>
    <p:extLst>
      <p:ext uri="{BB962C8B-B14F-4D97-AF65-F5344CB8AC3E}">
        <p14:creationId xmlns:p14="http://schemas.microsoft.com/office/powerpoint/2010/main" val="127577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pic>
        <p:nvPicPr>
          <p:cNvPr id="9" name="Immagine 8" descr="ISIG_HighDef.jpg"/>
          <p:cNvPicPr>
            <a:picLocks noChangeAspect="1"/>
          </p:cNvPicPr>
          <p:nvPr/>
        </p:nvPicPr>
        <p:blipFill>
          <a:blip r:embed="rId5"/>
          <a:stretch>
            <a:fillRect/>
          </a:stretch>
        </p:blipFill>
        <p:spPr>
          <a:xfrm>
            <a:off x="164082" y="94058"/>
            <a:ext cx="1851433" cy="711200"/>
          </a:xfrm>
          <a:prstGeom prst="rect">
            <a:avLst/>
          </a:prstGeom>
        </p:spPr>
      </p:pic>
      <p:pic>
        <p:nvPicPr>
          <p:cNvPr id="10" name="Immagine 5"/>
          <p:cNvPicPr>
            <a:picLocks noChangeAspect="1"/>
          </p:cNvPicPr>
          <p:nvPr/>
        </p:nvPicPr>
        <p:blipFill rotWithShape="1">
          <a:blip r:embed="rId6"/>
          <a:srcRect l="-1" t="22886" r="26966" b="5502"/>
          <a:stretch/>
        </p:blipFill>
        <p:spPr>
          <a:xfrm>
            <a:off x="1562662" y="963963"/>
            <a:ext cx="5599619" cy="4392488"/>
          </a:xfrm>
          <a:prstGeom prst="rect">
            <a:avLst/>
          </a:prstGeom>
        </p:spPr>
      </p:pic>
    </p:spTree>
    <p:extLst>
      <p:ext uri="{BB962C8B-B14F-4D97-AF65-F5344CB8AC3E}">
        <p14:creationId xmlns:p14="http://schemas.microsoft.com/office/powerpoint/2010/main" val="282723642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TotalTime>
  <Words>1291</Words>
  <Application>Microsoft Office PowerPoint</Application>
  <PresentationFormat>On-screen Show (4:3)</PresentationFormat>
  <Paragraphs>95</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Custom Design</vt:lpstr>
      <vt:lpstr> SE3/AM2: Severe weather impacts for the European society in the past, present and future   Self assessment tools as means of informed decision-making for the mitigation of climate change impacts </vt:lpstr>
      <vt:lpstr>Integrated vulnerability assessment </vt:lpstr>
      <vt:lpstr>SeAT </vt:lpstr>
      <vt:lpstr>RAIN project  </vt:lpstr>
      <vt:lpstr>RAIN </vt:lpstr>
      <vt:lpstr>How the assessment works</vt:lpstr>
      <vt:lpstr>PowerPoint Presentation</vt:lpstr>
      <vt:lpstr>PowerPoint Presentation</vt:lpstr>
      <vt:lpstr>PowerPoint Presentation</vt:lpstr>
      <vt:lpstr>PowerPoint Presentation</vt:lpstr>
      <vt:lpstr>PowerPoint Presentation</vt:lpstr>
      <vt:lpstr>SeAT </vt:lpstr>
      <vt:lpstr>PowerPoint Presentation</vt:lpstr>
    </vt:vector>
  </TitlesOfParts>
  <Company>Trinity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Caulfield</dc:creator>
  <cp:lastModifiedBy>Chiara Bianchizza</cp:lastModifiedBy>
  <cp:revision>35</cp:revision>
  <dcterms:created xsi:type="dcterms:W3CDTF">2014-05-06T15:17:19Z</dcterms:created>
  <dcterms:modified xsi:type="dcterms:W3CDTF">2016-09-13T08:37:32Z</dcterms:modified>
</cp:coreProperties>
</file>